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47"/>
  </p:notesMasterIdLst>
  <p:sldIdLst>
    <p:sldId id="256" r:id="rId2"/>
    <p:sldId id="768" r:id="rId3"/>
    <p:sldId id="260" r:id="rId4"/>
    <p:sldId id="767" r:id="rId5"/>
    <p:sldId id="261" r:id="rId6"/>
    <p:sldId id="262" r:id="rId7"/>
    <p:sldId id="263" r:id="rId8"/>
    <p:sldId id="276" r:id="rId9"/>
    <p:sldId id="769" r:id="rId10"/>
    <p:sldId id="770" r:id="rId11"/>
    <p:sldId id="771" r:id="rId12"/>
    <p:sldId id="772"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773" r:id="rId45"/>
    <p:sldId id="312" r:id="rId46"/>
  </p:sldIdLst>
  <p:sldSz cx="12192000" cy="6858000"/>
  <p:notesSz cx="6858000" cy="12192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0" roundtripDataSignature="AMtx7mibfN4f548zDOY06aDcARMr45pW6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90D442-3631-2036-48AC-4B0EE817C302}" name="Hamish Nicholson" initials="HN" userId="S::hamish.nicholson@epfl.ch::4bc62a9d-0d67-40ad-a31e-b7cea96349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71191"/>
  </p:normalViewPr>
  <p:slideViewPr>
    <p:cSldViewPr snapToGrid="0">
      <p:cViewPr varScale="1">
        <p:scale>
          <a:sx n="83" d="100"/>
          <a:sy n="83" d="100"/>
        </p:scale>
        <p:origin x="1656" y="192"/>
      </p:cViewPr>
      <p:guideLst>
        <p:guide orient="horz" pos="2160"/>
        <p:guide pos="2880"/>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104"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102"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100" Type="http://customschemas.google.com/relationships/presentationmetadata" Target="metadata"/><Relationship Id="rId105"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6917" cy="512059"/>
          </a:xfrm>
          <a:prstGeom prst="rect">
            <a:avLst/>
          </a:prstGeom>
          <a:noFill/>
          <a:ln>
            <a:noFill/>
          </a:ln>
        </p:spPr>
        <p:txBody>
          <a:bodyPr spcFirstLastPara="1" wrap="square" lIns="94700" tIns="47350" rIns="94700" bIns="473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0727" y="1"/>
            <a:ext cx="3076917" cy="512059"/>
          </a:xfrm>
          <a:prstGeom prst="rect">
            <a:avLst/>
          </a:prstGeom>
          <a:noFill/>
          <a:ln>
            <a:noFill/>
          </a:ln>
        </p:spPr>
        <p:txBody>
          <a:bodyPr spcFirstLastPara="1" wrap="square" lIns="94700" tIns="47350" rIns="94700" bIns="473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0920"/>
            <a:ext cx="3076917" cy="512059"/>
          </a:xfrm>
          <a:prstGeom prst="rect">
            <a:avLst/>
          </a:prstGeom>
          <a:noFill/>
          <a:ln>
            <a:noFill/>
          </a:ln>
        </p:spPr>
        <p:txBody>
          <a:bodyPr spcFirstLastPara="1" wrap="square" lIns="94700" tIns="47350" rIns="94700" bIns="473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3" name="Google Shape;483;p28: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With big data, we have a departure for previous applications, where SQL processing with Gamma was sufficient:</a:t>
            </a:r>
            <a:endParaRPr/>
          </a:p>
          <a:p>
            <a:pPr marL="171450" lvl="0" indent="-171450" algn="l" rtl="0">
              <a:spcBef>
                <a:spcPts val="0"/>
              </a:spcBef>
              <a:spcAft>
                <a:spcPts val="0"/>
              </a:spcAft>
              <a:buClr>
                <a:schemeClr val="dk1"/>
              </a:buClr>
              <a:buSzPts val="1200"/>
              <a:buFont typeface="Arial"/>
              <a:buChar char="-"/>
            </a:pPr>
            <a:r>
              <a:rPr lang="en-US"/>
              <a:t>now we have large amounts of raw data which do not necessarily fit in the relational table model</a:t>
            </a:r>
            <a:endParaRPr/>
          </a:p>
          <a:p>
            <a:pPr marL="171450" lvl="0" indent="-171450" algn="l" rtl="0">
              <a:spcBef>
                <a:spcPts val="0"/>
              </a:spcBef>
              <a:spcAft>
                <a:spcPts val="0"/>
              </a:spcAft>
              <a:buClr>
                <a:schemeClr val="dk1"/>
              </a:buClr>
              <a:buSzPts val="1200"/>
              <a:buFont typeface="Arial"/>
              <a:buChar char="-"/>
            </a:pPr>
            <a:r>
              <a:rPr lang="en-US"/>
              <a:t>our computations are also often non-relational, e.g. it can be summarizing large amounts of data, computing inverted indices, transforming to different representations, graph algortihms, etc</a:t>
            </a:r>
            <a:endParaRPr/>
          </a:p>
          <a:p>
            <a:pPr marL="171450" lvl="0" indent="-171450" algn="l" rtl="0">
              <a:spcBef>
                <a:spcPts val="0"/>
              </a:spcBef>
              <a:spcAft>
                <a:spcPts val="0"/>
              </a:spcAft>
              <a:buClr>
                <a:schemeClr val="dk1"/>
              </a:buClr>
              <a:buSzPts val="1200"/>
              <a:buFont typeface="Arial"/>
              <a:buChar char="-"/>
            </a:pPr>
            <a:r>
              <a:rPr lang="en-US"/>
              <a:t>finally, we may now have to parallelize over 1000s of nodes to get timely responses, which exposes several challenges. For example,fault tolerance is much more important because it is the rule, not the exception.</a:t>
            </a: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computation itself is not really the source of complexity. In fact, the computation is often very simple. However, even for the simplest computation, a lot of complexity is required for distribution, FT, scheduling, partitioning</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MapReduce steps in exactly for this use case. It offers a functional interface where users can write their custom code to handle diverse data and computations, while hiding complexity behind a library.</a:t>
            </a:r>
            <a:endParaRPr/>
          </a:p>
        </p:txBody>
      </p:sp>
      <p:sp>
        <p:nvSpPr>
          <p:cNvPr id="484" name="Google Shape;484;p28: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1" name="Google Shape;491;p2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Let’s see how MapReduce’s model works in action. Suppose that we want to perform a very simple operation e.g. convert all text to upper case</a:t>
            </a:r>
            <a:endParaRPr/>
          </a:p>
          <a:p>
            <a:pPr marL="0" lvl="0" indent="0" algn="l" rtl="0">
              <a:spcBef>
                <a:spcPts val="0"/>
              </a:spcBef>
              <a:spcAft>
                <a:spcPts val="0"/>
              </a:spcAft>
              <a:buNone/>
            </a:pPr>
            <a:endParaRPr/>
          </a:p>
          <a:p>
            <a:pPr marL="0" lvl="0" indent="0" algn="l" rtl="0">
              <a:spcBef>
                <a:spcPts val="0"/>
              </a:spcBef>
              <a:spcAft>
                <a:spcPts val="0"/>
              </a:spcAft>
              <a:buNone/>
            </a:pPr>
            <a:r>
              <a:rPr lang="en-US"/>
              <a:t>We consider the file split in several parts. The parts can be stored at different nodes, in a distributed file system.</a:t>
            </a:r>
            <a:endParaRPr/>
          </a:p>
          <a:p>
            <a:pPr marL="0" lvl="0" indent="0" algn="l" rtl="0">
              <a:spcBef>
                <a:spcPts val="0"/>
              </a:spcBef>
              <a:spcAft>
                <a:spcPts val="0"/>
              </a:spcAft>
              <a:buNone/>
            </a:pPr>
            <a:r>
              <a:rPr lang="en-US"/>
              <a:t>The user uploads their code in the map function. The map function is applied over each split to produce a partial result. Splits are distributed over the nodes, and the map function is, by requirement, a local function that can be executed individually at each node. So, the map is naturally parallelized across nodes, even though the user didn’t have to explicitly implement parallelization.</a:t>
            </a:r>
            <a:endParaRPr/>
          </a:p>
          <a:p>
            <a:pPr marL="0" lvl="0" indent="0" algn="l" rtl="0">
              <a:spcBef>
                <a:spcPts val="0"/>
              </a:spcBef>
              <a:spcAft>
                <a:spcPts val="0"/>
              </a:spcAft>
              <a:buNone/>
            </a:pPr>
            <a:r>
              <a:rPr lang="en-US"/>
              <a:t>At the end, union or concatenation of the partial results in the right order to produce the full result.</a:t>
            </a:r>
            <a:endParaRPr/>
          </a:p>
        </p:txBody>
      </p:sp>
      <p:sp>
        <p:nvSpPr>
          <p:cNvPr id="492" name="Google Shape;492;p29: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0: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7" name="Google Shape;537;p30: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A more complicated example is the word-count. Here, we want to take big chunks of text and calculate the frequency of each word in the text. For instance, for the phrase on the slide, we get the extracted frequencies shown.</a:t>
            </a:r>
            <a:endParaRPr dirty="0"/>
          </a:p>
          <a:p>
            <a:pPr marL="0" marR="0" lvl="0" indent="0" algn="l" rtl="0">
              <a:lnSpc>
                <a:spcPct val="100000"/>
              </a:lnSpc>
              <a:spcBef>
                <a:spcPts val="0"/>
              </a:spcBef>
              <a:spcAft>
                <a:spcPts val="0"/>
              </a:spcAft>
              <a:buClr>
                <a:schemeClr val="dk1"/>
              </a:buClr>
              <a:buSzPts val="1200"/>
              <a:buFont typeface="Arial"/>
              <a:buNone/>
            </a:pPr>
            <a:r>
              <a:rPr lang="en-US" dirty="0"/>
              <a:t>Consider the quote from Einstein “Logic will get you from A to B. Imagination will take you everywhere.“,  then the result is the frequencies &lt;Logic,1&gt;, &lt;will,2&gt;, &lt;get,1&gt;, &lt;you,2&gt;,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example is more complicated because it requires a clever merging of the results, even across nodes.</a:t>
            </a:r>
            <a:endParaRPr dirty="0"/>
          </a:p>
        </p:txBody>
      </p:sp>
      <p:sp>
        <p:nvSpPr>
          <p:cNvPr id="538" name="Google Shape;538;p30: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8" name="Google Shape;548;p3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MapReduce enables us to define two phases:</a:t>
            </a:r>
            <a:endParaRPr/>
          </a:p>
          <a:p>
            <a:pPr marL="0" lvl="0" indent="0" algn="l" rtl="0">
              <a:spcBef>
                <a:spcPts val="0"/>
              </a:spcBef>
              <a:spcAft>
                <a:spcPts val="0"/>
              </a:spcAft>
              <a:buNone/>
            </a:pPr>
            <a:r>
              <a:rPr lang="en-US"/>
              <a:t>- a Map phase, which will do the local computation</a:t>
            </a:r>
            <a:endParaRPr/>
          </a:p>
          <a:p>
            <a:pPr marL="0" lvl="0" indent="0" algn="l" rtl="0">
              <a:spcBef>
                <a:spcPts val="0"/>
              </a:spcBef>
              <a:spcAft>
                <a:spcPts val="0"/>
              </a:spcAft>
              <a:buNone/>
            </a:pPr>
            <a:r>
              <a:rPr lang="en-US"/>
              <a:t>- a Reduce phase, which will be responsible for the merging of the partial results.</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example, Map is not sufficient because we need to merge frequencies across nodes, and this is where Reduce comes in. Reduce processes (key, value) pairs. It brings together pairs with the same key and then merges their result in a custom computation.</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example, local computation will be a word count for each split, or just emitting 1 message for each word observed in the split. Every time I see a word, I just send a message to a reducer saying that I just saw this word.</a:t>
            </a:r>
            <a:endParaRPr/>
          </a:p>
          <a:p>
            <a:pPr marL="0" lvl="0" indent="0" algn="l" rtl="0">
              <a:spcBef>
                <a:spcPts val="0"/>
              </a:spcBef>
              <a:spcAft>
                <a:spcPts val="0"/>
              </a:spcAft>
              <a:buNone/>
            </a:pPr>
            <a:endParaRPr/>
          </a:p>
          <a:p>
            <a:pPr marL="0" lvl="0" indent="0" algn="l" rtl="0">
              <a:spcBef>
                <a:spcPts val="0"/>
              </a:spcBef>
              <a:spcAft>
                <a:spcPts val="0"/>
              </a:spcAft>
              <a:buNone/>
            </a:pPr>
            <a:r>
              <a:rPr lang="en-US"/>
              <a:t>Reduce: Merging of local computation results, i.e., summing up!</a:t>
            </a:r>
            <a:endParaRPr/>
          </a:p>
        </p:txBody>
      </p:sp>
      <p:sp>
        <p:nvSpPr>
          <p:cNvPr id="549" name="Google Shape;549;p3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2: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8" name="Google Shape;608;p32: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To formalize MapReduce, it abstracts processing as computations over (key,value) pairs</a:t>
            </a:r>
            <a:endParaRPr/>
          </a:p>
          <a:p>
            <a:pPr marL="0" lvl="0" indent="0" algn="l" rtl="0">
              <a:spcBef>
                <a:spcPts val="0"/>
              </a:spcBef>
              <a:spcAft>
                <a:spcPts val="0"/>
              </a:spcAft>
              <a:buNone/>
            </a:pPr>
            <a:endParaRPr/>
          </a:p>
          <a:p>
            <a:pPr marL="0" lvl="0" indent="0" algn="l" rtl="0">
              <a:spcBef>
                <a:spcPts val="0"/>
              </a:spcBef>
              <a:spcAft>
                <a:spcPts val="0"/>
              </a:spcAft>
              <a:buNone/>
            </a:pPr>
            <a:r>
              <a:rPr lang="en-US"/>
              <a:t>Map invoked for every key, value pair in input. Frequently, only values are interesting for map, e.g., when processing large text files, values are the lines that occur in the file.</a:t>
            </a:r>
            <a:endParaRPr/>
          </a:p>
          <a:p>
            <a:pPr marL="0" lvl="0" indent="0" algn="l" rtl="0">
              <a:spcBef>
                <a:spcPts val="0"/>
              </a:spcBef>
              <a:spcAft>
                <a:spcPts val="0"/>
              </a:spcAft>
              <a:buNone/>
            </a:pPr>
            <a:endParaRPr/>
          </a:p>
          <a:p>
            <a:pPr marL="0" lvl="0" indent="0" algn="l" rtl="0">
              <a:spcBef>
                <a:spcPts val="0"/>
              </a:spcBef>
              <a:spcAft>
                <a:spcPts val="0"/>
              </a:spcAft>
              <a:buNone/>
            </a:pPr>
            <a:r>
              <a:rPr lang="en-US"/>
              <a:t>Reduce invoked for every unique key emitted by map, second parameter is list of values that were emitted by map for this particular key across all nodes. Reduces merges the list of values to compute a new value</a:t>
            </a:r>
            <a:endParaRPr/>
          </a:p>
          <a:p>
            <a:pPr marL="0" lvl="0" indent="0" algn="l" rtl="0">
              <a:spcBef>
                <a:spcPts val="0"/>
              </a:spcBef>
              <a:spcAft>
                <a:spcPts val="0"/>
              </a:spcAft>
              <a:buNone/>
            </a:pPr>
            <a:endParaRPr/>
          </a:p>
          <a:p>
            <a:pPr marL="0" lvl="0" indent="0" algn="l" rtl="0">
              <a:spcBef>
                <a:spcPts val="0"/>
              </a:spcBef>
              <a:spcAft>
                <a:spcPts val="0"/>
              </a:spcAft>
              <a:buNone/>
            </a:pPr>
            <a:r>
              <a:rPr lang="en-US"/>
              <a:t>The functions are parallelism and deployment oblivious. The system takes the user’s code and deploys it.</a:t>
            </a:r>
            <a:endParaRPr/>
          </a:p>
        </p:txBody>
      </p:sp>
      <p:sp>
        <p:nvSpPr>
          <p:cNvPr id="609" name="Google Shape;609;p32: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3: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626" name="Google Shape;626;p33: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4: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3" name="Google Shape;633;p34: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MapReduce execution engine identifies three phases: The Map phase, the Reduce phase, and the shuffle phase that occurs in between the two.</a:t>
            </a:r>
            <a:endParaRPr/>
          </a:p>
          <a:p>
            <a:pPr marL="0" lvl="0" indent="0" algn="l" rtl="0">
              <a:spcBef>
                <a:spcPts val="0"/>
              </a:spcBef>
              <a:spcAft>
                <a:spcPts val="0"/>
              </a:spcAft>
              <a:buNone/>
            </a:pPr>
            <a:r>
              <a:rPr lang="en-US"/>
              <a:t>First, data is partitioned to smaller splits written in a DFS (Distributed File System). </a:t>
            </a:r>
            <a:endParaRPr/>
          </a:p>
          <a:p>
            <a:pPr marL="0" lvl="0" indent="0" algn="l" rtl="0">
              <a:spcBef>
                <a:spcPts val="0"/>
              </a:spcBef>
              <a:spcAft>
                <a:spcPts val="0"/>
              </a:spcAft>
              <a:buNone/>
            </a:pPr>
            <a:r>
              <a:rPr lang="en-US"/>
              <a:t>Then, map phase executed per split, individually at each node. will produce a set of [key, value] pairs.</a:t>
            </a:r>
            <a:endParaRPr/>
          </a:p>
          <a:p>
            <a:pPr marL="0" lvl="0" indent="0" algn="l" rtl="0">
              <a:spcBef>
                <a:spcPts val="0"/>
              </a:spcBef>
              <a:spcAft>
                <a:spcPts val="0"/>
              </a:spcAft>
              <a:buNone/>
            </a:pPr>
            <a:r>
              <a:rPr lang="en-US"/>
              <a:t>Then, shuffle phase will sort these pairs, and hash them based on their key, and send them to another node.  All &lt;K,V&gt; pairs with the same key will end up in the same node  and will be merged in a list.</a:t>
            </a:r>
            <a:endParaRPr/>
          </a:p>
          <a:p>
            <a:pPr marL="0" lvl="0" indent="0" algn="l" rtl="0">
              <a:spcBef>
                <a:spcPts val="0"/>
              </a:spcBef>
              <a:spcAft>
                <a:spcPts val="0"/>
              </a:spcAft>
              <a:buNone/>
            </a:pPr>
            <a:r>
              <a:rPr lang="en-US"/>
              <a:t>Then reduce phase will get the lists created for each key. In our example, reduce was a single count of the list elements. Results will be written in DFS again.</a:t>
            </a:r>
            <a:endParaRPr/>
          </a:p>
          <a:p>
            <a:pPr marL="0" lvl="0" indent="0" algn="l" rtl="0">
              <a:spcBef>
                <a:spcPts val="0"/>
              </a:spcBef>
              <a:spcAft>
                <a:spcPts val="0"/>
              </a:spcAft>
              <a:buNone/>
            </a:pPr>
            <a:r>
              <a:rPr lang="en-US"/>
              <a:t>Important to understand that in standard MapReduce, all these messages are actually translated to IO writes (</a:t>
            </a:r>
            <a:r>
              <a:rPr lang="en-US" b="1"/>
              <a:t>file appends</a:t>
            </a:r>
            <a:r>
              <a:rPr lang="en-US"/>
              <a:t>) in the DFS. </a:t>
            </a:r>
            <a:endParaRPr/>
          </a:p>
          <a:p>
            <a:pPr marL="0" lvl="0" indent="0" algn="l" rtl="0">
              <a:spcBef>
                <a:spcPts val="0"/>
              </a:spcBef>
              <a:spcAft>
                <a:spcPts val="0"/>
              </a:spcAft>
              <a:buNone/>
            </a:pPr>
            <a:endParaRPr/>
          </a:p>
        </p:txBody>
      </p:sp>
      <p:sp>
        <p:nvSpPr>
          <p:cNvPr id="634" name="Google Shape;634;p34: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7" name="Google Shape;707;p3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Even though in the previous figure we displayed Map, reduce and shuffle as distinct phases, in practice these have a small overlap. Why is that?</a:t>
            </a:r>
            <a:endParaRPr/>
          </a:p>
          <a:p>
            <a:pPr marL="0" lvl="0" indent="0" algn="l" rtl="0">
              <a:spcBef>
                <a:spcPts val="0"/>
              </a:spcBef>
              <a:spcAft>
                <a:spcPts val="0"/>
              </a:spcAft>
              <a:buNone/>
            </a:pPr>
            <a:r>
              <a:rPr lang="en-US"/>
              <a:t>Actually, we do not need all the results from the Map phase, before we starting reducing them.</a:t>
            </a:r>
            <a:endParaRPr/>
          </a:p>
          <a:p>
            <a:pPr marL="0" lvl="0" indent="0" algn="l" rtl="0">
              <a:spcBef>
                <a:spcPts val="0"/>
              </a:spcBef>
              <a:spcAft>
                <a:spcPts val="0"/>
              </a:spcAft>
              <a:buNone/>
            </a:pPr>
            <a:r>
              <a:rPr lang="en-US"/>
              <a:t>For this reason, many times it’s better to overlap Map with Reduce, as this way our execution becomes more efficient and we can cover overheads coming from the network or the disk I/O.</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logic of the reducer is less complicated than the logic of the mapper, then it can happen that the reducer finishes earlier. Then, it should wait for more input to come in.</a:t>
            </a:r>
            <a:endParaRPr/>
          </a:p>
        </p:txBody>
      </p:sp>
      <p:sp>
        <p:nvSpPr>
          <p:cNvPr id="708" name="Google Shape;708;p3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9" name="Google Shape;729;p3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 The main problem with MapReduce is that it requires extensive I/O. Specifically, to execute a task, we usually require a set of MR jobs where each job stores intermediate results in HDFS. By storing into the hard disk after each operation we have a significant slowdown in performance.</a:t>
            </a:r>
            <a:endParaRPr dirty="0"/>
          </a:p>
          <a:p>
            <a:pPr marL="171450" lvl="0" indent="-171450" algn="l" rtl="0">
              <a:spcBef>
                <a:spcPts val="0"/>
              </a:spcBef>
              <a:spcAft>
                <a:spcPts val="0"/>
              </a:spcAft>
              <a:buClr>
                <a:schemeClr val="dk1"/>
              </a:buClr>
              <a:buSzPts val="1200"/>
              <a:buFont typeface="Arial"/>
              <a:buChar char="-"/>
            </a:pPr>
            <a:r>
              <a:rPr lang="en-US" dirty="0"/>
              <a:t>Another issue of MapReduce is the programming model. The programming model trades simplicity for expressiveness, since there is not a unified way to express complicated operations that are required in large scale data analytics that the framework is anyway designed for. Therefore, for more complex operations, users have to implement them manually by expressing them using Map and Reduce operations which might involve multiple iterations. Therefore, it is difficult to optimize the operation.</a:t>
            </a:r>
            <a:endParaRPr dirty="0"/>
          </a:p>
          <a:p>
            <a:pPr marL="0" lvl="0" indent="0" algn="l" rtl="0">
              <a:spcBef>
                <a:spcPts val="0"/>
              </a:spcBef>
              <a:spcAft>
                <a:spcPts val="0"/>
              </a:spcAft>
              <a:buNone/>
            </a:pPr>
            <a:r>
              <a:rPr lang="en-US" dirty="0"/>
              <a:t>According to DeWitt and </a:t>
            </a:r>
            <a:r>
              <a:rPr lang="en-US" dirty="0" err="1"/>
              <a:t>Stonebraker</a:t>
            </a:r>
            <a:r>
              <a:rPr lang="en-US" dirty="0"/>
              <a:t>, MapReduce may be a good idea for writing certain types of general-purpose computations, but to the database community, it is:</a:t>
            </a:r>
            <a:br>
              <a:rPr lang="en-US" dirty="0"/>
            </a:br>
            <a:br>
              <a:rPr lang="en-US" dirty="0"/>
            </a:br>
            <a:r>
              <a:rPr lang="en-US" dirty="0"/>
              <a:t>A giant step backward in the programming paradigm for large-scale data intensive applications</a:t>
            </a:r>
            <a:endParaRPr dirty="0"/>
          </a:p>
          <a:p>
            <a:pPr marL="0" lvl="0" indent="0" algn="l" rtl="0">
              <a:spcBef>
                <a:spcPts val="0"/>
              </a:spcBef>
              <a:spcAft>
                <a:spcPts val="0"/>
              </a:spcAft>
              <a:buNone/>
            </a:pPr>
            <a:r>
              <a:rPr lang="en-US" dirty="0"/>
              <a:t>A sub-optimal implementation, in that it uses brute force instead of indexing</a:t>
            </a:r>
            <a:endParaRPr dirty="0"/>
          </a:p>
          <a:p>
            <a:pPr marL="0" lvl="0" indent="0" algn="l" rtl="0">
              <a:spcBef>
                <a:spcPts val="0"/>
              </a:spcBef>
              <a:spcAft>
                <a:spcPts val="0"/>
              </a:spcAft>
              <a:buNone/>
            </a:pPr>
            <a:r>
              <a:rPr lang="en-US" dirty="0"/>
              <a:t>Not novel at all -- it represents a specific implementation of well known techniques developed nearly 25 years ago</a:t>
            </a:r>
            <a:endParaRPr dirty="0"/>
          </a:p>
          <a:p>
            <a:pPr marL="0" lvl="0" indent="0" algn="l" rtl="0">
              <a:spcBef>
                <a:spcPts val="0"/>
              </a:spcBef>
              <a:spcAft>
                <a:spcPts val="0"/>
              </a:spcAft>
              <a:buNone/>
            </a:pPr>
            <a:r>
              <a:rPr lang="en-US" dirty="0"/>
              <a:t>Missing most of the features that are routinely included in current DBMS</a:t>
            </a:r>
            <a:endParaRPr dirty="0"/>
          </a:p>
          <a:p>
            <a:pPr marL="0" lvl="0" indent="0" algn="l" rtl="0">
              <a:spcBef>
                <a:spcPts val="0"/>
              </a:spcBef>
              <a:spcAft>
                <a:spcPts val="0"/>
              </a:spcAft>
              <a:buNone/>
            </a:pPr>
            <a:r>
              <a:rPr lang="en-US" dirty="0"/>
              <a:t>Incompatible with all of the tools DBMS users have come to depend 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MapReduce uses coarse-grained tasks to do its work, which are </a:t>
            </a:r>
            <a:r>
              <a:rPr lang="en-US" b="1" dirty="0"/>
              <a:t>too heavyweight for iterative algorithms</a:t>
            </a:r>
            <a:r>
              <a:rPr lang="en-US" dirty="0"/>
              <a:t>. Another problem is that MapReduce has no awareness of the total pipeline of Map plus Reduce steps, so it can’t cache intermediate data in memory for faster performance. Instead, it flushes intermediate data to disk between each step. Combined, these sources of overhead make algorithms requiring many fast steps unacceptably slow.</a:t>
            </a:r>
            <a:endParaRPr dirty="0"/>
          </a:p>
          <a:p>
            <a:pPr marL="0" marR="0" lvl="0" indent="0" algn="l" rtl="0">
              <a:lnSpc>
                <a:spcPct val="100000"/>
              </a:lnSpc>
              <a:spcBef>
                <a:spcPts val="0"/>
              </a:spcBef>
              <a:spcAft>
                <a:spcPts val="0"/>
              </a:spcAft>
              <a:buClr>
                <a:schemeClr val="dk1"/>
              </a:buClr>
              <a:buSzPts val="1200"/>
              <a:buFont typeface="Arial"/>
              <a:buNone/>
            </a:pPr>
            <a:r>
              <a:rPr lang="en-US" dirty="0"/>
              <a:t>For example, many </a:t>
            </a:r>
            <a:r>
              <a:rPr lang="en-US" b="1" dirty="0"/>
              <a:t>machine learning algorithms </a:t>
            </a:r>
            <a:r>
              <a:rPr lang="en-US" dirty="0"/>
              <a:t>work iteratively. Training a recommendation engine or neural networks and finding natural clusters in data work intuitively like this: you “guess” an answer to a set of equations representing your model, you measure the error, and then adjust the trial answer in a way that reduces the error. Wash, rinse, repeat until your guess produces small enough errors that your answer is good enough.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Another use for iterative algorithms is </a:t>
            </a:r>
            <a:r>
              <a:rPr lang="en-US" b="1" dirty="0"/>
              <a:t>graph analysis</a:t>
            </a:r>
            <a:r>
              <a:rPr lang="en-US" dirty="0"/>
              <a:t>. For example, Twitter and other social networks have data about the links between you, your connections, their connections, and so forth. That data is nicely modeled as a graph. Most graph algorithms traverse the graph one connection per iteration.</a:t>
            </a:r>
            <a:endParaRPr dirty="0"/>
          </a:p>
          <a:p>
            <a:pPr marL="0" lvl="0" indent="0" algn="l" rtl="0">
              <a:spcBef>
                <a:spcPts val="0"/>
              </a:spcBef>
              <a:spcAft>
                <a:spcPts val="0"/>
              </a:spcAft>
              <a:buNone/>
            </a:pPr>
            <a:r>
              <a:rPr lang="en-US" dirty="0"/>
              <a:t>Obviously, you want the steps in these kinds of algorithms to be as fast and lightweight as possible.</a:t>
            </a:r>
            <a:endParaRPr dirty="0"/>
          </a:p>
          <a:p>
            <a:pPr marL="0" lvl="0" indent="0" algn="l" rtl="0">
              <a:spcBef>
                <a:spcPts val="0"/>
              </a:spcBef>
              <a:spcAft>
                <a:spcPts val="0"/>
              </a:spcAft>
              <a:buNone/>
            </a:pPr>
            <a:r>
              <a:rPr lang="en-US" dirty="0"/>
              <a:t>The problem is escalated by the growing need to get answers faster, where previously a batch approach was considered good enough, but now a streaming approach that extracts information from data more quickly is a competitive advantage. Updating search engine data was traditionally done with periodic batch runs. It used to be fine if you updated your web pages today and those changes showed up in search engines tomorrow or so. Today, the competitive advantage lies in search engines that reflect the changing Internet as quickly as those changes are detected by web crawlers. For example, if a user searches for information about a news event, you would like your search engine to take that user to the latest information available.</a:t>
            </a:r>
            <a:endParaRPr dirty="0"/>
          </a:p>
          <a:p>
            <a:pPr marL="0" lvl="0" indent="0" algn="l" rtl="0">
              <a:spcBef>
                <a:spcPts val="0"/>
              </a:spcBef>
              <a:spcAft>
                <a:spcPts val="0"/>
              </a:spcAft>
              <a:buNone/>
            </a:pPr>
            <a:r>
              <a:rPr lang="en-US" dirty="0"/>
              <a:t>Until now, developers uses various MapReduce hacks or alternative tools to support these needs, but clearly there is a need for a better computation engine that supports these algorithms directly, while continuing to support more traditional batch processing of large datasets.</a:t>
            </a:r>
            <a:endParaRPr dirty="0"/>
          </a:p>
        </p:txBody>
      </p:sp>
      <p:sp>
        <p:nvSpPr>
          <p:cNvPr id="730" name="Google Shape;730;p3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737" name="Google Shape;737;p3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Orange, we denote more general topics that are applied across several systems and architectures, both in scale-up and scale-out deployments.</a:t>
            </a:r>
            <a:endParaRPr dirty="0"/>
          </a:p>
        </p:txBody>
      </p:sp>
      <p:sp>
        <p:nvSpPr>
          <p:cNvPr id="554" name="Google Shape;5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8: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744" name="Google Shape;744;p3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1" name="Google Shape;751;p3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 The main problem with MapReduce is that it requires extensive I/O. Specifically, to execute a task, we usually require a set of MR jobs where each job stores intermediate results in HDFS. By storing into the hard disk after each operation we have a significant slowdown in performance.</a:t>
            </a:r>
            <a:endParaRPr dirty="0"/>
          </a:p>
          <a:p>
            <a:pPr marL="171450" lvl="0" indent="-171450" algn="l" rtl="0">
              <a:spcBef>
                <a:spcPts val="0"/>
              </a:spcBef>
              <a:spcAft>
                <a:spcPts val="0"/>
              </a:spcAft>
              <a:buClr>
                <a:schemeClr val="dk1"/>
              </a:buClr>
              <a:buSzPts val="1200"/>
              <a:buFont typeface="Arial"/>
              <a:buChar char="-"/>
            </a:pPr>
            <a:r>
              <a:rPr lang="en-US" dirty="0"/>
              <a:t>Another issue is the programming model. The programming model trades simplicity for expressiveness, since there is not a unified way to express complicated operations that are required in large scale data analytics that the framework is anyway designed for. Therefore, for more complex operations, users have to implement them manually by expressing them using Map and Reduce operations which might involve multiple iterations. Therefore, it is difficult to optimize the operation.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By following a data flow model instead, we can achieve several goals:</a:t>
            </a:r>
            <a:endParaRPr dirty="0"/>
          </a:p>
          <a:p>
            <a:pPr marL="171450" lvl="0" indent="-171450" algn="l" rtl="0">
              <a:spcBef>
                <a:spcPts val="0"/>
              </a:spcBef>
              <a:spcAft>
                <a:spcPts val="0"/>
              </a:spcAft>
              <a:buClr>
                <a:schemeClr val="dk1"/>
              </a:buClr>
              <a:buSzPts val="1200"/>
              <a:buFont typeface="Arial"/>
              <a:buChar char="-"/>
            </a:pPr>
            <a:r>
              <a:rPr lang="en-US" dirty="0"/>
              <a:t>We improve the expressiveness and the extensibility by setting the data into the spotlight and performing the operations around them</a:t>
            </a:r>
            <a:endParaRPr dirty="0"/>
          </a:p>
          <a:p>
            <a:pPr marL="171450" lvl="0" indent="-171450" algn="l" rtl="0">
              <a:spcBef>
                <a:spcPts val="0"/>
              </a:spcBef>
              <a:spcAft>
                <a:spcPts val="0"/>
              </a:spcAft>
              <a:buClr>
                <a:schemeClr val="dk1"/>
              </a:buClr>
              <a:buSzPts val="1200"/>
              <a:buFont typeface="Arial"/>
              <a:buChar char="-"/>
            </a:pPr>
            <a:r>
              <a:rPr lang="en-US" dirty="0"/>
              <a:t>We make the code easier to read and to maintain since it clearly represents the way data are passed across system components</a:t>
            </a:r>
            <a:endParaRPr dirty="0"/>
          </a:p>
          <a:p>
            <a:pPr marL="171450" lvl="0" indent="-171450" algn="l" rtl="0">
              <a:spcBef>
                <a:spcPts val="0"/>
              </a:spcBef>
              <a:spcAft>
                <a:spcPts val="0"/>
              </a:spcAft>
              <a:buClr>
                <a:schemeClr val="dk1"/>
              </a:buClr>
              <a:buSzPts val="1200"/>
              <a:buFont typeface="Arial"/>
              <a:buChar char="-"/>
            </a:pPr>
            <a:r>
              <a:rPr lang="en-US" dirty="0"/>
              <a:t>We enable data-specific optimizations</a:t>
            </a:r>
            <a:endParaRPr dirty="0"/>
          </a:p>
          <a:p>
            <a:pPr marL="171450" lvl="0" indent="-171450" algn="l" rtl="0">
              <a:spcBef>
                <a:spcPts val="0"/>
              </a:spcBef>
              <a:spcAft>
                <a:spcPts val="0"/>
              </a:spcAft>
              <a:buClr>
                <a:schemeClr val="dk1"/>
              </a:buClr>
              <a:buSzPts val="1200"/>
              <a:buFont typeface="Arial"/>
              <a:buChar char="-"/>
            </a:pPr>
            <a:r>
              <a:rPr lang="en-US" dirty="0"/>
              <a:t>We improve hardware utilization by better manipulating our data through targeted operations</a:t>
            </a:r>
            <a:endParaRPr dirty="0"/>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Today, we will focus on Spark.</a:t>
            </a:r>
            <a:endParaRPr dirty="0"/>
          </a:p>
          <a:p>
            <a:pPr marL="0" lvl="0" indent="0" algn="l" rtl="0">
              <a:spcBef>
                <a:spcPts val="0"/>
              </a:spcBef>
              <a:spcAft>
                <a:spcPts val="0"/>
              </a:spcAft>
              <a:buClr>
                <a:schemeClr val="dk1"/>
              </a:buClr>
              <a:buSzPts val="1200"/>
              <a:buFont typeface="Arial"/>
              <a:buNone/>
            </a:pPr>
            <a:r>
              <a:rPr lang="en-US" dirty="0"/>
              <a:t>Systems which employ a data flow model include also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b="1" dirty="0"/>
              <a:t>Dryad</a:t>
            </a:r>
            <a:r>
              <a:rPr lang="en-US" dirty="0"/>
              <a:t>: an infrastructure which allows a programmer to use the resources of a computer cluster or a data center for running data-parallel programs.</a:t>
            </a:r>
            <a:endParaRPr dirty="0"/>
          </a:p>
          <a:p>
            <a:pPr marL="0" lvl="0" indent="0" algn="l" rtl="0">
              <a:spcBef>
                <a:spcPts val="0"/>
              </a:spcBef>
              <a:spcAft>
                <a:spcPts val="0"/>
              </a:spcAft>
              <a:buClr>
                <a:schemeClr val="dk1"/>
              </a:buClr>
              <a:buSzPts val="1200"/>
              <a:buFont typeface="Arial"/>
              <a:buNone/>
            </a:pPr>
            <a:r>
              <a:rPr lang="en-US" b="1" dirty="0"/>
              <a:t>Pig</a:t>
            </a:r>
            <a:r>
              <a:rPr lang="en-US" dirty="0"/>
              <a:t>: a platform for analyzing large data sets that consists of a high-level language for expressing data analysis programs, coupled with infrastructure for evaluating these programs. The salient property of Pig programs is that their structure is amenable to substantial parallelization, which in turns enables them to handle very large data sets. </a:t>
            </a:r>
            <a:endParaRPr dirty="0"/>
          </a:p>
          <a:p>
            <a:pPr marL="0" lvl="0" indent="0" algn="l" rtl="0">
              <a:spcBef>
                <a:spcPts val="0"/>
              </a:spcBef>
              <a:spcAft>
                <a:spcPts val="0"/>
              </a:spcAft>
              <a:buClr>
                <a:schemeClr val="dk1"/>
              </a:buClr>
              <a:buSzPts val="1200"/>
              <a:buFont typeface="Arial"/>
              <a:buNone/>
            </a:pPr>
            <a:r>
              <a:rPr lang="en-US" b="1" dirty="0"/>
              <a:t>Pregel</a:t>
            </a:r>
            <a:r>
              <a:rPr lang="en-US" dirty="0"/>
              <a:t>: A System for Large-Scale Graph Processing</a:t>
            </a:r>
            <a:endParaRPr dirty="0"/>
          </a:p>
        </p:txBody>
      </p:sp>
      <p:sp>
        <p:nvSpPr>
          <p:cNvPr id="752" name="Google Shape;752;p39: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0: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5" name="Google Shape;765;p40: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RDDs are the basic abstraction in Spark. They are distributed, fault tolerant collections of elements that can be operated in parallel.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Specifically, the features of RDDs (decomposing the name):</a:t>
            </a:r>
            <a:endParaRPr dirty="0"/>
          </a:p>
          <a:p>
            <a:pPr marL="0" lvl="0" indent="0" algn="l" rtl="0">
              <a:spcBef>
                <a:spcPts val="0"/>
              </a:spcBef>
              <a:spcAft>
                <a:spcPts val="0"/>
              </a:spcAft>
              <a:buNone/>
            </a:pPr>
            <a:r>
              <a:rPr lang="en-US" dirty="0"/>
              <a:t>    Resilient, i.e. fault-tolerant with the help of RDD lineage graph and so able to recompute missing or damaged partitions due to node failures.</a:t>
            </a:r>
            <a:endParaRPr dirty="0"/>
          </a:p>
          <a:p>
            <a:pPr marL="0" lvl="0" indent="0" algn="l" rtl="0">
              <a:spcBef>
                <a:spcPts val="0"/>
              </a:spcBef>
              <a:spcAft>
                <a:spcPts val="0"/>
              </a:spcAft>
              <a:buNone/>
            </a:pPr>
            <a:r>
              <a:rPr lang="en-US" dirty="0"/>
              <a:t>    Distributed with data residing on multiple nodes in a cluster.</a:t>
            </a:r>
            <a:endParaRPr dirty="0"/>
          </a:p>
          <a:p>
            <a:pPr marL="0" lvl="0" indent="0" algn="l" rtl="0">
              <a:spcBef>
                <a:spcPts val="0"/>
              </a:spcBef>
              <a:spcAft>
                <a:spcPts val="0"/>
              </a:spcAft>
              <a:buNone/>
            </a:pPr>
            <a:r>
              <a:rPr lang="en-US" dirty="0"/>
              <a:t>    Dataset is a collection of partitioned data with primitive values or values of values, e.g. tuples or other objects (that represent records of the data you work with).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two ways to create an RDD. It is either created by loading data from stable storage, e.g., loading a csv file stored in HDFS. Another way to create RDDs is by applying a transformation operation over another RDD.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core properties of RDDs are:</a:t>
            </a:r>
            <a:endParaRPr dirty="0"/>
          </a:p>
          <a:p>
            <a:pPr marL="0" lvl="0" indent="0" algn="l" rtl="0">
              <a:spcBef>
                <a:spcPts val="0"/>
              </a:spcBef>
              <a:spcAft>
                <a:spcPts val="0"/>
              </a:spcAft>
              <a:buNone/>
            </a:pPr>
            <a:r>
              <a:rPr lang="en-US" dirty="0"/>
              <a:t>They are immutable: i.e. it does not change once created and can only be transformed using transformations to new RDDs.</a:t>
            </a:r>
            <a:endParaRPr dirty="0"/>
          </a:p>
          <a:p>
            <a:pPr marL="0" lvl="0" indent="0" algn="l" rtl="0">
              <a:spcBef>
                <a:spcPts val="0"/>
              </a:spcBef>
              <a:spcAft>
                <a:spcPts val="0"/>
              </a:spcAft>
              <a:buNone/>
            </a:pPr>
            <a:r>
              <a:rPr lang="en-US" dirty="0"/>
              <a:t>Distributed: processing can happen in parallel</a:t>
            </a:r>
            <a:endParaRPr dirty="0"/>
          </a:p>
          <a:p>
            <a:pPr marL="0" lvl="0" indent="0" algn="l" rtl="0">
              <a:spcBef>
                <a:spcPts val="0"/>
              </a:spcBef>
              <a:spcAft>
                <a:spcPts val="0"/>
              </a:spcAft>
              <a:buNone/>
            </a:pPr>
            <a:r>
              <a:rPr lang="en-US" dirty="0"/>
              <a:t>Lazily evaluated:  i.e. the data inside RDD is not available or transformed until an action is executed that triggers the execution.</a:t>
            </a:r>
            <a:endParaRPr dirty="0"/>
          </a:p>
          <a:p>
            <a:pPr marL="0" lvl="0" indent="0" algn="l" rtl="0">
              <a:spcBef>
                <a:spcPts val="0"/>
              </a:spcBef>
              <a:spcAft>
                <a:spcPts val="0"/>
              </a:spcAft>
              <a:buNone/>
            </a:pPr>
            <a:r>
              <a:rPr lang="en-US" dirty="0"/>
              <a:t>Cacheable, i.e. you can hold all the data in memory (default and the most preferred) or disk (the least preferred due to access speed).</a:t>
            </a:r>
            <a:endParaRPr dirty="0"/>
          </a:p>
          <a:p>
            <a:pPr marL="0" lvl="0" indent="0" algn="l" rtl="0">
              <a:spcBef>
                <a:spcPts val="0"/>
              </a:spcBef>
              <a:spcAft>
                <a:spcPts val="0"/>
              </a:spcAft>
              <a:buNone/>
            </a:pPr>
            <a:r>
              <a:rPr lang="en-US" dirty="0"/>
              <a:t>Replicated on request for fault tolerance.</a:t>
            </a:r>
            <a:endParaRPr dirty="0"/>
          </a:p>
          <a:p>
            <a:pPr marL="0" lvl="0" indent="0" algn="l" rtl="0">
              <a:spcBef>
                <a:spcPts val="0"/>
              </a:spcBef>
              <a:spcAft>
                <a:spcPts val="0"/>
              </a:spcAft>
              <a:buNone/>
            </a:pPr>
            <a:endParaRPr dirty="0"/>
          </a:p>
        </p:txBody>
      </p:sp>
      <p:sp>
        <p:nvSpPr>
          <p:cNvPr id="766" name="Google Shape;766;p40: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4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3" name="Google Shape;773;p4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b="0" i="0" dirty="0"/>
              <a:t>An </a:t>
            </a:r>
            <a:r>
              <a:rPr lang="en-US" b="0" i="0" dirty="0" err="1"/>
              <a:t>rdd</a:t>
            </a:r>
            <a:r>
              <a:rPr lang="en-US" b="0" i="0" dirty="0"/>
              <a:t> contains the actual data as well as metadata that have information regarding the location of the data.</a:t>
            </a:r>
            <a:endParaRPr dirty="0"/>
          </a:p>
          <a:p>
            <a:pPr marL="0" lvl="0" indent="0" algn="l" rtl="0">
              <a:spcBef>
                <a:spcPts val="0"/>
              </a:spcBef>
              <a:spcAft>
                <a:spcPts val="0"/>
              </a:spcAft>
              <a:buNone/>
            </a:pPr>
            <a:endParaRPr b="0" i="0" dirty="0"/>
          </a:p>
          <a:p>
            <a:pPr marL="0" lvl="0" indent="0" algn="l" rtl="0">
              <a:spcBef>
                <a:spcPts val="0"/>
              </a:spcBef>
              <a:spcAft>
                <a:spcPts val="0"/>
              </a:spcAft>
              <a:buNone/>
            </a:pPr>
            <a:r>
              <a:rPr lang="en-US" b="0" i="0" dirty="0"/>
              <a:t>The main characteristic of RDDs is the lineage information.</a:t>
            </a:r>
            <a:endParaRPr dirty="0"/>
          </a:p>
          <a:p>
            <a:pPr marL="0" lvl="0" indent="0" algn="l" rtl="0">
              <a:spcBef>
                <a:spcPts val="0"/>
              </a:spcBef>
              <a:spcAft>
                <a:spcPts val="0"/>
              </a:spcAft>
              <a:buNone/>
            </a:pPr>
            <a:r>
              <a:rPr lang="en-US" b="0" i="0" dirty="0"/>
              <a:t>RDD Lineage (aka RDD operator graph or RDD dependency graph) is a graph of all the parent RDDs of a RDD. It is built as a result of applying transformations to the RDD and creates a logical execution plan</a:t>
            </a:r>
            <a:r>
              <a:rPr lang="en-US" b="0" i="0" dirty="0">
                <a:solidFill>
                  <a:schemeClr val="dk1"/>
                </a:solidFill>
              </a:rPr>
              <a:t>. Lineage </a:t>
            </a:r>
            <a:r>
              <a:rPr lang="en-US" b="0" i="0" dirty="0"/>
              <a:t>is crucial for fault tolerance. Therefore if an RDD gets lost, Spark can recreate it by applying the set of transformation operations stored in the lineage graph.</a:t>
            </a:r>
            <a:endParaRPr dirty="0"/>
          </a:p>
          <a:p>
            <a:pPr marL="0" lvl="0" indent="0" algn="l" rtl="0">
              <a:spcBef>
                <a:spcPts val="0"/>
              </a:spcBef>
              <a:spcAft>
                <a:spcPts val="0"/>
              </a:spcAft>
              <a:buNone/>
            </a:pPr>
            <a:r>
              <a:rPr lang="en-US" b="0" i="0" dirty="0"/>
              <a:t>For example, if RDD2 gets lost, Spark can recreate it by applying again the filter operation over RDD1.</a:t>
            </a:r>
            <a:endParaRPr dirty="0"/>
          </a:p>
          <a:p>
            <a:pPr marL="0" lvl="0" indent="0" algn="l" rtl="0">
              <a:spcBef>
                <a:spcPts val="0"/>
              </a:spcBef>
              <a:spcAft>
                <a:spcPts val="0"/>
              </a:spcAft>
              <a:buNone/>
            </a:pPr>
            <a:r>
              <a:rPr lang="en-US" b="0" i="0" dirty="0"/>
              <a:t>When a new RDD has been created from an existing RDD, that new RDD contains a pointer to the parent RDD. Similarly, all the dependencies between the RDDs will be logged in a graph, rather than the actual data. This graph is called the lineage graph.</a:t>
            </a:r>
            <a:endParaRPr dirty="0"/>
          </a:p>
          <a:p>
            <a:pPr marL="0" lvl="0" indent="0" algn="l" rtl="0">
              <a:spcBef>
                <a:spcPts val="0"/>
              </a:spcBef>
              <a:spcAft>
                <a:spcPts val="0"/>
              </a:spcAft>
              <a:buNone/>
            </a:pPr>
            <a:r>
              <a:rPr lang="en-US" b="0" i="0" dirty="0"/>
              <a:t>For example, let’s consider the following operations:</a:t>
            </a:r>
            <a:endParaRPr dirty="0"/>
          </a:p>
          <a:p>
            <a:pPr marL="0" lvl="0" indent="0" algn="l" rtl="0">
              <a:spcBef>
                <a:spcPts val="0"/>
              </a:spcBef>
              <a:spcAft>
                <a:spcPts val="0"/>
              </a:spcAft>
              <a:buNone/>
            </a:pPr>
            <a:r>
              <a:rPr lang="en-US" b="0" i="0" u="none" dirty="0">
                <a:solidFill>
                  <a:schemeClr val="dk1"/>
                </a:solidFill>
              </a:rPr>
              <a:t>1. Create a new RDD from a text file - 1st RDD</a:t>
            </a:r>
            <a:br>
              <a:rPr lang="en-US" b="0" i="0" u="none" dirty="0">
                <a:solidFill>
                  <a:schemeClr val="dk1"/>
                </a:solidFill>
              </a:rPr>
            </a:br>
            <a:r>
              <a:rPr lang="en-US" b="0" i="0" u="none" dirty="0">
                <a:solidFill>
                  <a:schemeClr val="dk1"/>
                </a:solidFill>
              </a:rPr>
              <a:t>2. Apply filter operation on first RDD to get second RDD</a:t>
            </a:r>
            <a:br>
              <a:rPr lang="en-US" b="0" i="0" u="none" dirty="0">
                <a:solidFill>
                  <a:schemeClr val="dk1"/>
                </a:solidFill>
              </a:rPr>
            </a:br>
            <a:r>
              <a:rPr lang="en-US" b="0" i="0" u="none" dirty="0">
                <a:solidFill>
                  <a:schemeClr val="dk1"/>
                </a:solidFill>
              </a:rPr>
              <a:t>3. Apply map operation on second RDD to get third RDD</a:t>
            </a:r>
            <a:br>
              <a:rPr lang="en-US" b="0" i="0" u="none" dirty="0">
                <a:solidFill>
                  <a:schemeClr val="dk1"/>
                </a:solidFill>
              </a:rPr>
            </a:br>
            <a:r>
              <a:rPr lang="en-US" b="0" i="0" u="none" dirty="0">
                <a:solidFill>
                  <a:schemeClr val="dk1"/>
                </a:solidFill>
              </a:rPr>
              <a:t>4. Apply reduce operation on third RDD to compute an aggregate - the result (not an RDD)</a:t>
            </a:r>
            <a:endParaRPr dirty="0"/>
          </a:p>
          <a:p>
            <a:pPr marL="0" lvl="0" indent="0" algn="l" rtl="0">
              <a:spcBef>
                <a:spcPts val="0"/>
              </a:spcBef>
              <a:spcAft>
                <a:spcPts val="0"/>
              </a:spcAft>
              <a:buNone/>
            </a:pPr>
            <a:r>
              <a:rPr lang="en-US" b="0" i="0" dirty="0"/>
              <a:t>Lineage graph of all these operations looks like:</a:t>
            </a:r>
            <a:endParaRPr dirty="0"/>
          </a:p>
          <a:p>
            <a:pPr marL="0" lvl="0" indent="0" algn="l" rtl="0">
              <a:spcBef>
                <a:spcPts val="0"/>
              </a:spcBef>
              <a:spcAft>
                <a:spcPts val="0"/>
              </a:spcAft>
              <a:buNone/>
            </a:pPr>
            <a:r>
              <a:rPr lang="en-US" b="0" i="0" dirty="0" err="1"/>
              <a:t>Ist</a:t>
            </a:r>
            <a:r>
              <a:rPr lang="en-US" b="0" i="0" dirty="0"/>
              <a:t> RDD ---&gt; 2nd RDD (applying filter) ---&gt; 3rd RDD (applying map) ---&gt; result (applying reduce)</a:t>
            </a:r>
            <a:endParaRPr dirty="0"/>
          </a:p>
          <a:p>
            <a:pPr marL="0" lvl="0" indent="0" algn="l" rtl="0">
              <a:spcBef>
                <a:spcPts val="0"/>
              </a:spcBef>
              <a:spcAft>
                <a:spcPts val="0"/>
              </a:spcAft>
              <a:buNone/>
            </a:pPr>
            <a:endParaRPr b="0" i="0" dirty="0"/>
          </a:p>
        </p:txBody>
      </p:sp>
      <p:sp>
        <p:nvSpPr>
          <p:cNvPr id="774" name="Google Shape;774;p4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2: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1" name="Google Shape;781;p42: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Everything in Spark is developed around Resilient Distributed Datasets (RDD).</a:t>
            </a:r>
            <a:endParaRPr dirty="0"/>
          </a:p>
          <a:p>
            <a:pPr marL="0" lvl="0" indent="0" algn="l" rtl="0">
              <a:spcBef>
                <a:spcPts val="0"/>
              </a:spcBef>
              <a:spcAft>
                <a:spcPts val="0"/>
              </a:spcAft>
              <a:buNone/>
            </a:pPr>
            <a:r>
              <a:rPr lang="en-US" dirty="0"/>
              <a:t>We can perform actions like count, collect, etc. and transformations like map, filter, joins, etc. on RDDs.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Transformations apply on an existing RDD and compute a new RDD. They are distributed computations, because they run across the cluster and produce a distributed result that can be used in subsequent distributed operations.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Actions return a value to the driver, which is the user’s main function. The value can be used for printing, to choose the next operation in an if-else statement etc. The driver runs local code and submits distributed RDD computations to the cluster. Usually, large scale computations, including loading the data, take place as transformations, whereas actions bring data to the driver after it has been reduced to a small size.</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b="1" dirty="0"/>
              <a:t>collect</a:t>
            </a:r>
            <a:r>
              <a:rPr lang="en-US" dirty="0"/>
              <a:t>() and </a:t>
            </a:r>
            <a:r>
              <a:rPr lang="en-US" dirty="0" err="1"/>
              <a:t>collectAsList</a:t>
            </a:r>
            <a:r>
              <a:rPr lang="en-US" dirty="0"/>
              <a:t>() are action operation that is used to retrieve all the elements of the RDD/</a:t>
            </a:r>
            <a:r>
              <a:rPr lang="en-US" dirty="0" err="1"/>
              <a:t>DataFrame</a:t>
            </a:r>
            <a:r>
              <a:rPr lang="en-US" dirty="0"/>
              <a:t>/Dataset (from all nodes) to the driver node (the node where the user’s non-Spark code is actually running). collect() action function is used to retrieve all elements from the dataset as a Array[Row] to the driver program. This is usually useful after a filter or other operation that returns a sufficiently small subset of the data.</a:t>
            </a:r>
            <a:endParaRPr dirty="0"/>
          </a:p>
          <a:p>
            <a:pPr marL="0" lvl="0" indent="0" algn="l" rtl="0">
              <a:spcBef>
                <a:spcPts val="0"/>
              </a:spcBef>
              <a:spcAft>
                <a:spcPts val="0"/>
              </a:spcAft>
              <a:buNone/>
            </a:pPr>
            <a:r>
              <a:rPr lang="en-US" b="1" dirty="0" err="1"/>
              <a:t>collectAsList</a:t>
            </a:r>
            <a:r>
              <a:rPr lang="en-US" dirty="0"/>
              <a:t>() action function is similar to collect() but it returns Java util list.</a:t>
            </a:r>
            <a:endParaRPr dirty="0"/>
          </a:p>
          <a:p>
            <a:pPr marL="0" lvl="0" indent="0" algn="l" rtl="0">
              <a:spcBef>
                <a:spcPts val="0"/>
              </a:spcBef>
              <a:spcAft>
                <a:spcPts val="0"/>
              </a:spcAft>
              <a:buNone/>
            </a:pPr>
            <a:r>
              <a:rPr lang="en-US" dirty="0"/>
              <a:t>Notice here, that the filter and map operations are transformations, whereas collect is an action because it forces the driver to collect the data which are spread across the partitions into a single list.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While performing these operations, Spark also keeps the lineage graph with the transformations that are being performed over the RDDs.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82" name="Google Shape;782;p42: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3: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0" name="Google Shape;800;p43: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Everything in Spark is developed around Resilient Distributed Datasets (RDD).</a:t>
            </a:r>
            <a:endParaRPr dirty="0"/>
          </a:p>
          <a:p>
            <a:pPr marL="0" lvl="0" indent="0" algn="l" rtl="0">
              <a:spcBef>
                <a:spcPts val="0"/>
              </a:spcBef>
              <a:spcAft>
                <a:spcPts val="0"/>
              </a:spcAft>
              <a:buNone/>
            </a:pPr>
            <a:r>
              <a:rPr lang="en-US" dirty="0"/>
              <a:t>We can perform actions like count, collect, etc. and transformations like map, filter, joins, etc. on RDDs.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example loads a text file into the RDD lines.</a:t>
            </a:r>
            <a:endParaRPr dirty="0"/>
          </a:p>
          <a:p>
            <a:pPr marL="0" lvl="0" indent="0" algn="l" rtl="0">
              <a:spcBef>
                <a:spcPts val="0"/>
              </a:spcBef>
              <a:spcAft>
                <a:spcPts val="0"/>
              </a:spcAft>
              <a:buNone/>
            </a:pPr>
            <a:r>
              <a:rPr lang="en-US" dirty="0"/>
              <a:t>Then it searches for lines that start with the word ERROR (using the filter operation). The outcome of the search is stored into a new RDD named errors.</a:t>
            </a:r>
            <a:endParaRPr dirty="0"/>
          </a:p>
          <a:p>
            <a:pPr marL="0" lvl="0" indent="0" algn="l" rtl="0">
              <a:spcBef>
                <a:spcPts val="0"/>
              </a:spcBef>
              <a:spcAft>
                <a:spcPts val="0"/>
              </a:spcAft>
              <a:buNone/>
            </a:pPr>
            <a:r>
              <a:rPr lang="en-US" dirty="0"/>
              <a:t>Then, it splits the error lines using the tab delimiter, and gets the third element.</a:t>
            </a:r>
            <a:endParaRPr dirty="0"/>
          </a:p>
          <a:p>
            <a:pPr marL="0" lvl="0" indent="0" algn="l" rtl="0">
              <a:spcBef>
                <a:spcPts val="0"/>
              </a:spcBef>
              <a:spcAft>
                <a:spcPts val="0"/>
              </a:spcAft>
              <a:buNone/>
            </a:pPr>
            <a:r>
              <a:rPr lang="en-US" dirty="0"/>
              <a:t>Finally it collects the result into a list, bringing it to the driver.</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b="1" dirty="0"/>
              <a:t>collect</a:t>
            </a:r>
            <a:r>
              <a:rPr lang="en-US" dirty="0"/>
              <a:t>() and </a:t>
            </a:r>
            <a:r>
              <a:rPr lang="en-US" dirty="0" err="1"/>
              <a:t>collectAsList</a:t>
            </a:r>
            <a:r>
              <a:rPr lang="en-US" dirty="0"/>
              <a:t>() are action operation that is used to retrieve all the elements of the RDD/</a:t>
            </a:r>
            <a:r>
              <a:rPr lang="en-US" dirty="0" err="1"/>
              <a:t>DataFrame</a:t>
            </a:r>
            <a:r>
              <a:rPr lang="en-US" dirty="0"/>
              <a:t>/Dataset (from all nodes) to the driver node. collect() action function is used to retrieve all elements from the dataset as a Array[Row] to the driver program. This is usually useful after a filter or other operation that returns a sufficiently small subset of the data.</a:t>
            </a:r>
            <a:endParaRPr dirty="0"/>
          </a:p>
          <a:p>
            <a:pPr marL="0" lvl="0" indent="0" algn="l" rtl="0">
              <a:spcBef>
                <a:spcPts val="0"/>
              </a:spcBef>
              <a:spcAft>
                <a:spcPts val="0"/>
              </a:spcAft>
              <a:buNone/>
            </a:pPr>
            <a:r>
              <a:rPr lang="en-US" b="1" dirty="0" err="1"/>
              <a:t>collectAsList</a:t>
            </a:r>
            <a:r>
              <a:rPr lang="en-US" dirty="0"/>
              <a:t>() action function is similar to collect() but it returns Java util list.</a:t>
            </a:r>
            <a:endParaRPr dirty="0"/>
          </a:p>
          <a:p>
            <a:pPr marL="0" lvl="0" indent="0" algn="l" rtl="0">
              <a:spcBef>
                <a:spcPts val="0"/>
              </a:spcBef>
              <a:spcAft>
                <a:spcPts val="0"/>
              </a:spcAft>
              <a:buNone/>
            </a:pPr>
            <a:r>
              <a:rPr lang="en-US" dirty="0"/>
              <a:t>Notice here, that the filter and map operations are transformations, whereas collect is an action because it forces the driver to collect the data which are spread across the partitions into a single list.</a:t>
            </a:r>
            <a:endParaRPr dirty="0"/>
          </a:p>
          <a:p>
            <a:pPr marL="0" lvl="0" indent="0" algn="l" rtl="0">
              <a:spcBef>
                <a:spcPts val="0"/>
              </a:spcBef>
              <a:spcAft>
                <a:spcPts val="0"/>
              </a:spcAft>
              <a:buNone/>
            </a:pPr>
            <a:r>
              <a:rPr lang="en-US" sz="1200" b="1" i="0" u="none" strike="noStrike" dirty="0">
                <a:solidFill>
                  <a:schemeClr val="dk1"/>
                </a:solidFill>
                <a:latin typeface="Arial"/>
                <a:ea typeface="Arial"/>
                <a:cs typeface="Arial"/>
                <a:sym typeface="Arial"/>
              </a:rPr>
              <a:t>Map</a:t>
            </a:r>
            <a:r>
              <a:rPr lang="en-US" sz="1200" b="0" i="0" u="none" strike="noStrike" dirty="0">
                <a:solidFill>
                  <a:schemeClr val="dk1"/>
                </a:solidFill>
                <a:latin typeface="Arial"/>
                <a:ea typeface="Arial"/>
                <a:cs typeface="Arial"/>
                <a:sym typeface="Arial"/>
              </a:rPr>
              <a:t>() operation applies to each element of an RDD and it returns the result as new RDD. In the Map, the operation developer can define his own custom business logic.</a:t>
            </a:r>
            <a:endParaRPr dirty="0"/>
          </a:p>
          <a:p>
            <a:pPr marL="0" marR="0" lvl="0" indent="0" algn="l" rtl="0">
              <a:lnSpc>
                <a:spcPct val="100000"/>
              </a:lnSpc>
              <a:spcBef>
                <a:spcPts val="0"/>
              </a:spcBef>
              <a:spcAft>
                <a:spcPts val="0"/>
              </a:spcAft>
              <a:buClr>
                <a:schemeClr val="dk1"/>
              </a:buClr>
              <a:buSzPts val="1200"/>
              <a:buFont typeface="Arial"/>
              <a:buNone/>
            </a:pPr>
            <a:r>
              <a:rPr lang="en-US" b="1" dirty="0" err="1"/>
              <a:t>FlatMap</a:t>
            </a:r>
            <a:r>
              <a:rPr lang="en-US" b="0" dirty="0"/>
              <a:t>() is similar to Map, but </a:t>
            </a:r>
            <a:r>
              <a:rPr lang="en-US" b="0" dirty="0" err="1"/>
              <a:t>FlatMap</a:t>
            </a:r>
            <a:r>
              <a:rPr lang="en-US" b="0" dirty="0"/>
              <a:t> allows returning 0, 1 or more elements from map function. The collections of elements are merged into a flat non-hierarchical dataset</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en-US" b="0" dirty="0"/>
              <a:t>Map: 1 to 1</a:t>
            </a:r>
            <a:endParaRPr dirty="0"/>
          </a:p>
          <a:p>
            <a:pPr marL="0" marR="0" lvl="0" indent="0" algn="l" rtl="0">
              <a:lnSpc>
                <a:spcPct val="100000"/>
              </a:lnSpc>
              <a:spcBef>
                <a:spcPts val="0"/>
              </a:spcBef>
              <a:spcAft>
                <a:spcPts val="0"/>
              </a:spcAft>
              <a:buClr>
                <a:schemeClr val="dk1"/>
              </a:buClr>
              <a:buSzPts val="1200"/>
              <a:buFont typeface="Arial"/>
              <a:buNone/>
            </a:pPr>
            <a:r>
              <a:rPr lang="en-US" b="0" dirty="0" err="1"/>
              <a:t>FlatMap</a:t>
            </a:r>
            <a:r>
              <a:rPr lang="en-US" b="0" dirty="0"/>
              <a:t>: 1 to N</a:t>
            </a:r>
            <a:endParaRPr dirty="0"/>
          </a:p>
          <a:p>
            <a:pPr marL="0" marR="0" lvl="0" indent="0" algn="l" rtl="0">
              <a:lnSpc>
                <a:spcPct val="100000"/>
              </a:lnSpc>
              <a:spcBef>
                <a:spcPts val="0"/>
              </a:spcBef>
              <a:spcAft>
                <a:spcPts val="0"/>
              </a:spcAft>
              <a:buClr>
                <a:schemeClr val="dk1"/>
              </a:buClr>
              <a:buSzPts val="1200"/>
              <a:buFont typeface="Arial"/>
              <a:buNone/>
            </a:pPr>
            <a:r>
              <a:rPr lang="en-US" b="1" dirty="0" err="1"/>
              <a:t>reduceByKey</a:t>
            </a:r>
            <a:r>
              <a:rPr lang="en-US" b="0" dirty="0"/>
              <a:t> takes as input (key, value) pairs and automatically groups based on the key. Then, it applies the aggregate operation mentioned in the parenthesis (in this case it is the sum).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While performing these operations, Spark also keeps the lineage graph with the transformations that are being performed over the RDDs.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01" name="Google Shape;801;p43: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4: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2" name="Google Shape;822;p44: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In the previous example, the computation did not require any coordination across the worker nodes. Each node read and filtered their own split individually. However, many computations need data movement.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One such example is the word-count, which we saw earlier in MapReduce. The goal is to compute the frequency of each word in the text.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b="0" dirty="0"/>
              <a:t>To implement the word-count, assuming that the </a:t>
            </a:r>
            <a:r>
              <a:rPr lang="en-US" b="0" dirty="0" err="1"/>
              <a:t>rdd</a:t>
            </a:r>
            <a:r>
              <a:rPr lang="en-US" b="0" dirty="0"/>
              <a:t> containing the dataset is split across 3 nodes, the </a:t>
            </a:r>
            <a:r>
              <a:rPr lang="en-US" b="0" dirty="0" err="1"/>
              <a:t>flatMap</a:t>
            </a:r>
            <a:r>
              <a:rPr lang="en-US" b="0" dirty="0"/>
              <a:t> operation can split the lines into words (so one line can be mapped to more values If it contains multiple words).</a:t>
            </a:r>
            <a:endParaRPr dirty="0"/>
          </a:p>
          <a:p>
            <a:pPr marL="0" marR="0" lvl="0" indent="0" algn="l" rtl="0">
              <a:lnSpc>
                <a:spcPct val="100000"/>
              </a:lnSpc>
              <a:spcBef>
                <a:spcPts val="0"/>
              </a:spcBef>
              <a:spcAft>
                <a:spcPts val="0"/>
              </a:spcAft>
              <a:buClr>
                <a:schemeClr val="dk1"/>
              </a:buClr>
              <a:buSzPts val="1200"/>
              <a:buFont typeface="Arial"/>
              <a:buNone/>
            </a:pPr>
            <a:r>
              <a:rPr lang="en-US" b="0" dirty="0"/>
              <a:t>Then, the map operation will map each word into a tuple consisting of the (key, value) pair (word,1) for each word and finally, the </a:t>
            </a:r>
            <a:r>
              <a:rPr lang="en-US" b="0" dirty="0" err="1"/>
              <a:t>reduceByKey</a:t>
            </a:r>
            <a:r>
              <a:rPr lang="en-US" b="0" dirty="0"/>
              <a:t> operation will group based on the word (key) and will sum the values (the 1s) and will output the final count for each word.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However, groups are splits across nodes so they need to be brought together. So, this needs to happen right before </a:t>
            </a:r>
            <a:r>
              <a:rPr lang="en-US" b="0" dirty="0" err="1"/>
              <a:t>reduceByKey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Shuffling is a process of redistributing data across partitions (aka repartitioning) that may or may not cause moving data across JVM processes or even over the wire (between executors on separate machines). Shuffling is the process of data transfer between stages. By default, shuffling doesn’t change the number of partitions, but their content.</a:t>
            </a:r>
            <a:endParaRPr dirty="0"/>
          </a:p>
          <a:p>
            <a:pPr marL="0" lvl="0" indent="0" algn="l" rtl="0">
              <a:spcBef>
                <a:spcPts val="0"/>
              </a:spcBef>
              <a:spcAft>
                <a:spcPts val="0"/>
              </a:spcAft>
              <a:buNone/>
            </a:pPr>
            <a:r>
              <a:rPr lang="en-US" dirty="0"/>
              <a:t>RDD is created by loading a file from HDFS, or reading a file in local storage. Spark has no control over what bits of data are distributed in which partitions.</a:t>
            </a:r>
            <a:endParaRPr dirty="0"/>
          </a:p>
          <a:p>
            <a:pPr marL="0" lvl="0" indent="0" algn="l" rtl="0">
              <a:spcBef>
                <a:spcPts val="0"/>
              </a:spcBef>
              <a:spcAft>
                <a:spcPts val="0"/>
              </a:spcAft>
              <a:buNone/>
            </a:pPr>
            <a:r>
              <a:rPr lang="en-US" dirty="0"/>
              <a:t>The data is read and partitioned in an RDD, and when an “action” function is called, Spark sends out tasks to the worker nodes. If the action is a reduction, data shuffling takes place.</a:t>
            </a:r>
            <a:endParaRPr dirty="0"/>
          </a:p>
          <a:p>
            <a:pPr marL="0" lvl="0" indent="0" algn="l" rtl="0">
              <a:spcBef>
                <a:spcPts val="0"/>
              </a:spcBef>
              <a:spcAft>
                <a:spcPts val="0"/>
              </a:spcAft>
              <a:buNone/>
            </a:pPr>
            <a:r>
              <a:rPr lang="en-US" dirty="0"/>
              <a:t>This becomes a problem for key-value RDDs: these often require knowing where occurrences of a particular key are, for instance to perform a join. If the key can occur anywhere in the RDD, we have to look through every partition to find the key.</a:t>
            </a:r>
            <a:endParaRPr dirty="0"/>
          </a:p>
        </p:txBody>
      </p:sp>
      <p:sp>
        <p:nvSpPr>
          <p:cNvPr id="823" name="Google Shape;823;p44: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3" name="Google Shape;853;p4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t>RDD transformations construct the DAG which expresses what needs to be executed, however execution does not happen blindly. </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RDDs optimize the physical plan to execute computations efficiently. They allow using different static rule-based optimizations, reduction of materialization, etc. This step is similar to query optimization.</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The DAG can only be optimized after all operations are known.</a:t>
            </a:r>
            <a:endParaRPr/>
          </a:p>
          <a:p>
            <a:pPr marL="0" marR="0" lvl="1" indent="0" algn="l" rtl="0">
              <a:lnSpc>
                <a:spcPct val="100000"/>
              </a:lnSpc>
              <a:spcBef>
                <a:spcPts val="0"/>
              </a:spcBef>
              <a:spcAft>
                <a:spcPts val="0"/>
              </a:spcAft>
              <a:buClr>
                <a:schemeClr val="dk1"/>
              </a:buClr>
              <a:buSzPts val="1200"/>
              <a:buFont typeface="Arial"/>
              <a:buNone/>
            </a:pPr>
            <a:r>
              <a:rPr lang="en-US"/>
              <a:t>The idea is to first compute the DAG and evaluate it in the end.</a:t>
            </a:r>
            <a:endParaRPr/>
          </a:p>
          <a:p>
            <a:pPr marL="0" marR="0" lvl="1" indent="0" algn="l" rtl="0">
              <a:lnSpc>
                <a:spcPct val="100000"/>
              </a:lnSpc>
              <a:spcBef>
                <a:spcPts val="0"/>
              </a:spcBef>
              <a:spcAft>
                <a:spcPts val="0"/>
              </a:spcAft>
              <a:buClr>
                <a:schemeClr val="dk1"/>
              </a:buClr>
              <a:buSzPts val="1200"/>
              <a:buFont typeface="Arial"/>
              <a:buNone/>
            </a:pPr>
            <a:r>
              <a:rPr lang="en-US"/>
              <a:t>Expressions are also evaluated only when necessary. Spark triggers the execution only when an </a:t>
            </a:r>
            <a:r>
              <a:rPr lang="en-US" b="1"/>
              <a:t>action</a:t>
            </a:r>
            <a:r>
              <a:rPr lang="en-US" b="0"/>
              <a:t> is performed. Therefore in the previous example (finding errors in a file), if there was no collect operation, nothing would have been executed. In this slide’s example, if we have a DAG in which some nodes don’t lead to an action, we only compute the nodes that affect the actions and discard the rest.</a:t>
            </a:r>
            <a:endParaRPr/>
          </a:p>
          <a:p>
            <a:pPr marL="0" marR="0" lvl="1" indent="0" algn="l" rtl="0">
              <a:lnSpc>
                <a:spcPct val="100000"/>
              </a:lnSpc>
              <a:spcBef>
                <a:spcPts val="0"/>
              </a:spcBef>
              <a:spcAft>
                <a:spcPts val="0"/>
              </a:spcAft>
              <a:buClr>
                <a:schemeClr val="dk1"/>
              </a:buClr>
              <a:buSzPts val="1200"/>
              <a:buFont typeface="Arial"/>
              <a:buNone/>
            </a:pPr>
            <a:endParaRPr b="0"/>
          </a:p>
          <a:p>
            <a:pPr marL="0" marR="0" lvl="1" indent="0" algn="l" rtl="0">
              <a:lnSpc>
                <a:spcPct val="100000"/>
              </a:lnSpc>
              <a:spcBef>
                <a:spcPts val="0"/>
              </a:spcBef>
              <a:spcAft>
                <a:spcPts val="0"/>
              </a:spcAft>
              <a:buClr>
                <a:schemeClr val="dk1"/>
              </a:buClr>
              <a:buSzPts val="1200"/>
              <a:buFont typeface="Arial"/>
              <a:buNone/>
            </a:pPr>
            <a:r>
              <a:rPr lang="en-US" b="0"/>
              <a:t>Lazy evaluation:</a:t>
            </a:r>
            <a:endParaRPr/>
          </a:p>
          <a:p>
            <a:pPr marL="0" marR="0" lvl="1" indent="0" algn="l" rtl="0">
              <a:lnSpc>
                <a:spcPct val="100000"/>
              </a:lnSpc>
              <a:spcBef>
                <a:spcPts val="0"/>
              </a:spcBef>
              <a:spcAft>
                <a:spcPts val="0"/>
              </a:spcAft>
              <a:buClr>
                <a:schemeClr val="dk1"/>
              </a:buClr>
              <a:buSzPts val="1200"/>
              <a:buFont typeface="Arial"/>
              <a:buNone/>
            </a:pPr>
            <a:endParaRPr b="0"/>
          </a:p>
          <a:p>
            <a:pPr marL="0" marR="0" lvl="1" indent="0" algn="l" rtl="0">
              <a:lnSpc>
                <a:spcPct val="100000"/>
              </a:lnSpc>
              <a:spcBef>
                <a:spcPts val="0"/>
              </a:spcBef>
              <a:spcAft>
                <a:spcPts val="0"/>
              </a:spcAft>
              <a:buClr>
                <a:schemeClr val="dk1"/>
              </a:buClr>
              <a:buSzPts val="1200"/>
              <a:buFont typeface="Arial"/>
              <a:buNone/>
            </a:pPr>
            <a:r>
              <a:rPr lang="en-US"/>
              <a:t>Improves manageability: Users can organize their Apache Spark program into smaller operations, and Spark reduces the number of passes on data by grouping operations.</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Saves computation and improves speed: Lazy Evaluation plays a key role in saving calculation overhead. Since only necessary values get computed, this saves the trip between driver and cluster, thus speeds up the process.</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Reduces overhead: The two main overhead of any operation are time and space; Apache Spark's lazy evaluation addresses both issues. As action is triggered only when the data is required, it saves time and space because we do not execute every operation.</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Optimization: It reduces the number of queries.</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Hence, Lazy evaluation enhances the power of Apache Spark by reducing the execution time of the RDD operations. It maintains the lineage graph to remember the operations on RDD. As a result, it optimizes performance and achieves fault tolerance.</a:t>
            </a:r>
            <a:endParaRPr/>
          </a:p>
        </p:txBody>
      </p:sp>
      <p:sp>
        <p:nvSpPr>
          <p:cNvPr id="854" name="Google Shape;854;p4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4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1" name="Google Shape;881;p4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The main issue of RDDs is that they do not have schema information. This is both inefficient and expensive.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Spark RDDs are stored as objects, which contain metadata. Their memory footprint can be more than an order of magnitude larger than the same data stored in columnar format. </a:t>
            </a:r>
            <a:endParaRPr dirty="0"/>
          </a:p>
          <a:p>
            <a:pPr marL="0" lvl="0" indent="0" algn="l" rtl="0">
              <a:spcBef>
                <a:spcPts val="0"/>
              </a:spcBef>
              <a:spcAft>
                <a:spcPts val="0"/>
              </a:spcAft>
              <a:buNone/>
            </a:pPr>
            <a:r>
              <a:rPr lang="en-US" dirty="0"/>
              <a:t>What’s worse, accessing few columns, for example a single column in a query, results in accessing all objects in the best case, if the data is cached, or parses again the raw data in the worst case.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Spark RDDs support some static optimization rules, however the query plan is mostly hand-written. There is no query optimizer to choose the join order or apply other optimizations that are common in SQL databases.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dirty="0"/>
              <a:t>Another problem is that we cannot write queries that refer to attributes, for example </a:t>
            </a:r>
            <a:r>
              <a:rPr lang="en-US" dirty="0" err="1"/>
              <a:t>sailor.age</a:t>
            </a:r>
            <a:r>
              <a:rPr lang="en-US" dirty="0"/>
              <a:t>. RDD is a collection of objects so RDD operations access object members instead. We cannot simply write “age &lt; 20”, we have to implement a lambda for this filter. We cannot simply write “age &lt; 20”, we have to implement a lambda for this filter so the syntax is using a lambda to check the filter (row[2] &lt; 20), which hurts programmability and is error-prone (coding error, type errors, </a:t>
            </a:r>
            <a:r>
              <a:rPr lang="en-US" dirty="0" err="1"/>
              <a:t>etc</a:t>
            </a:r>
            <a:r>
              <a:rPr lang="en-US" dirty="0"/>
              <a:t>).</a:t>
            </a:r>
            <a:endParaRPr dirty="0"/>
          </a:p>
          <a:p>
            <a:pPr marL="0" lvl="0" indent="0" algn="l" rtl="0">
              <a:spcBef>
                <a:spcPts val="0"/>
              </a:spcBef>
              <a:spcAft>
                <a:spcPts val="0"/>
              </a:spcAft>
              <a:buNone/>
            </a:pPr>
            <a:r>
              <a:rPr lang="en-US" dirty="0"/>
              <a:t>So, if our queries simply require </a:t>
            </a:r>
            <a:r>
              <a:rPr lang="en-US" sz="1200" b="0" i="0" u="none" strike="noStrike" dirty="0">
                <a:solidFill>
                  <a:schemeClr val="dk1"/>
                </a:solidFill>
                <a:latin typeface="Arial"/>
                <a:ea typeface="Arial"/>
                <a:cs typeface="Arial"/>
                <a:sym typeface="Arial"/>
              </a:rPr>
              <a:t>filters, maps, aggregation, averages, sum, then RDDs make programming more complex than SQL. [1]</a:t>
            </a:r>
            <a:endParaRPr dirty="0"/>
          </a:p>
          <a:p>
            <a:pPr marL="0" lvl="0" indent="0" algn="l" rtl="0">
              <a:spcBef>
                <a:spcPts val="0"/>
              </a:spcBef>
              <a:spcAft>
                <a:spcPts val="0"/>
              </a:spcAft>
              <a:buNone/>
            </a:pPr>
            <a:endParaRPr sz="1200" b="0" i="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t>Spark SQL conveniently blurs the lines between RDDs and relational tables. Unifying these powerful abstractions makes it easy for developers to intermix SQL commands querying external data with complex analytics, all within in a single application. Furthermore, by relying on SQL, the developers reclaim schema information and can use query optimization techniques.</a:t>
            </a:r>
            <a:endParaRPr dirty="0"/>
          </a:p>
        </p:txBody>
      </p:sp>
      <p:sp>
        <p:nvSpPr>
          <p:cNvPr id="882" name="Google Shape;882;p4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4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889" name="Google Shape;889;p4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The big data landscape is extremely rich and complex. We have Infrastructure, Analytics, and Applications built on top.  The boundaries are fuzzy!</a:t>
            </a:r>
            <a:endParaRPr/>
          </a:p>
          <a:p>
            <a:pPr marL="0" lvl="0" indent="0" algn="l" rtl="0">
              <a:spcBef>
                <a:spcPts val="0"/>
              </a:spcBef>
              <a:spcAft>
                <a:spcPts val="0"/>
              </a:spcAft>
              <a:buNone/>
            </a:pPr>
            <a:r>
              <a:rPr lang="en-US"/>
              <a:t>Infrastructure includes popular systems such as hadoop, spark, mapreduce. These are systems built specifically for making management and processing possible, cheap, and efficient.</a:t>
            </a:r>
            <a:endParaRPr/>
          </a:p>
          <a:p>
            <a:pPr marL="0" lvl="0" indent="0" algn="l" rtl="0">
              <a:spcBef>
                <a:spcPts val="0"/>
              </a:spcBef>
              <a:spcAft>
                <a:spcPts val="0"/>
              </a:spcAft>
              <a:buNone/>
            </a:pPr>
            <a:r>
              <a:rPr lang="en-US"/>
              <a:t>Analytics include platforms built to ease extraction of useful knowledge and insights out of big data. These may operate over an established infrastructure layer, e.g. spark.</a:t>
            </a:r>
            <a:endParaRPr/>
          </a:p>
          <a:p>
            <a:pPr marL="0" lvl="0" indent="0" algn="l" rtl="0">
              <a:spcBef>
                <a:spcPts val="0"/>
              </a:spcBef>
              <a:spcAft>
                <a:spcPts val="0"/>
              </a:spcAft>
              <a:buNone/>
            </a:pPr>
            <a:r>
              <a:rPr lang="en-US"/>
              <a:t>Applications include solutions developed for particular use cases or domains.</a:t>
            </a:r>
            <a:endParaRPr/>
          </a:p>
          <a:p>
            <a:pPr marL="0" lvl="0" indent="0" algn="l" rtl="0">
              <a:spcBef>
                <a:spcPts val="0"/>
              </a:spcBef>
              <a:spcAft>
                <a:spcPts val="0"/>
              </a:spcAft>
              <a:buNone/>
            </a:pPr>
            <a:endParaRPr/>
          </a:p>
          <a:p>
            <a:pPr marL="0" lvl="0" indent="0" algn="l" rtl="0">
              <a:spcBef>
                <a:spcPts val="0"/>
              </a:spcBef>
              <a:spcAft>
                <a:spcPts val="0"/>
              </a:spcAft>
              <a:buNone/>
            </a:pPr>
            <a:r>
              <a:rPr lang="en-US"/>
              <a:t>Many solutions are cross-infrastructure/analytics, so we can mix and match different systems to best serve our use case!</a:t>
            </a:r>
            <a:endParaRPr/>
          </a:p>
        </p:txBody>
      </p:sp>
      <p:sp>
        <p:nvSpPr>
          <p:cNvPr id="130" name="Google Shape;130;p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48: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896" name="Google Shape;896;p4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3" name="Google Shape;903;p4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DataFrame is a distributed collection of data ordered into named columns. You might remember a table in relational database. Spark DataFrame is similar to that.</a:t>
            </a:r>
            <a:endParaRPr/>
          </a:p>
          <a:p>
            <a:pPr marL="0" lvl="0" indent="0" algn="l" rtl="0">
              <a:spcBef>
                <a:spcPts val="0"/>
              </a:spcBef>
              <a:spcAft>
                <a:spcPts val="0"/>
              </a:spcAft>
              <a:buNone/>
            </a:pPr>
            <a:r>
              <a:rPr lang="en-US"/>
              <a:t>Dataframes are RDDs with schema information which allows efficient access of the attributes of the dataset.</a:t>
            </a:r>
            <a:endParaRPr/>
          </a:p>
          <a:p>
            <a:pPr marL="0" lvl="0" indent="0" algn="l" rtl="0">
              <a:spcBef>
                <a:spcPts val="0"/>
              </a:spcBef>
              <a:spcAft>
                <a:spcPts val="0"/>
              </a:spcAft>
              <a:buNone/>
            </a:pPr>
            <a:r>
              <a:rPr lang="en-US"/>
              <a:t>Using this approach it is easier for a user to express queries over the rdds, and allows for SQL optimizations, such as columnar storage and caches.</a:t>
            </a:r>
            <a:endParaRPr/>
          </a:p>
          <a:p>
            <a:pPr marL="0" lvl="0" indent="0" algn="l" rtl="0">
              <a:spcBef>
                <a:spcPts val="0"/>
              </a:spcBef>
              <a:spcAft>
                <a:spcPts val="0"/>
              </a:spcAft>
              <a:buNone/>
            </a:pPr>
            <a:endParaRPr/>
          </a:p>
          <a:p>
            <a:pPr marL="0" lvl="0" indent="0" algn="l" rtl="0">
              <a:spcBef>
                <a:spcPts val="0"/>
              </a:spcBef>
              <a:spcAft>
                <a:spcPts val="0"/>
              </a:spcAft>
              <a:buNone/>
            </a:pPr>
            <a:r>
              <a:rPr lang="en-US"/>
              <a:t>Spark SQL offers much tighter integration between relational and procedural processing compared to DBMS, through a declarative API that integrates</a:t>
            </a:r>
            <a:endParaRPr/>
          </a:p>
          <a:p>
            <a:pPr marL="0" lvl="0" indent="0" algn="l" rtl="0">
              <a:spcBef>
                <a:spcPts val="0"/>
              </a:spcBef>
              <a:spcAft>
                <a:spcPts val="0"/>
              </a:spcAft>
              <a:buNone/>
            </a:pPr>
            <a:r>
              <a:rPr lang="en-US"/>
              <a:t>with procedural Spark code.</a:t>
            </a:r>
            <a:endParaRPr/>
          </a:p>
          <a:p>
            <a:pPr marL="0" lvl="0" indent="0" algn="l" rtl="0">
              <a:spcBef>
                <a:spcPts val="0"/>
              </a:spcBef>
              <a:spcAft>
                <a:spcPts val="0"/>
              </a:spcAft>
              <a:buNone/>
            </a:pPr>
            <a:r>
              <a:rPr lang="en-US"/>
              <a:t>Second, by using a declarative language, it allows for a highly extensible optimizer, based on the features of the Scala programming</a:t>
            </a:r>
            <a:endParaRPr/>
          </a:p>
          <a:p>
            <a:pPr marL="0" lvl="0" indent="0" algn="l" rtl="0">
              <a:spcBef>
                <a:spcPts val="0"/>
              </a:spcBef>
              <a:spcAft>
                <a:spcPts val="0"/>
              </a:spcAft>
              <a:buNone/>
            </a:pPr>
            <a:r>
              <a:rPr lang="en-US"/>
              <a:t>language, that makes it easy to add composable rules, control code generation, and define extension points.</a:t>
            </a:r>
            <a:endParaRPr/>
          </a:p>
        </p:txBody>
      </p:sp>
      <p:sp>
        <p:nvSpPr>
          <p:cNvPr id="904" name="Google Shape;904;p49: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50: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4" name="Google Shape;914;p50: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Spark SQL uses a nested data model based on Hive for tables and DataFrames. (</a:t>
            </a:r>
            <a:r>
              <a:rPr lang="en-US" i="1"/>
              <a:t>Hive</a:t>
            </a:r>
            <a:r>
              <a:rPr lang="en-US"/>
              <a:t> is an ETL and data warehouse tool on top of Hadoop ecosystem and used for processing structured and semi structured data.)</a:t>
            </a:r>
            <a:endParaRPr/>
          </a:p>
          <a:p>
            <a:pPr marL="0" lvl="0" indent="0" algn="l" rtl="0">
              <a:spcBef>
                <a:spcPts val="0"/>
              </a:spcBef>
              <a:spcAft>
                <a:spcPts val="0"/>
              </a:spcAft>
              <a:buNone/>
            </a:pPr>
            <a:r>
              <a:rPr lang="en-US"/>
              <a:t>This data model is more expressive than purely relational data in traditional SQL systems and is crucial for applications that process rich data formats.</a:t>
            </a:r>
            <a:endParaRPr/>
          </a:p>
          <a:p>
            <a:pPr marL="0" lvl="0" indent="0" algn="l" rtl="0">
              <a:spcBef>
                <a:spcPts val="0"/>
              </a:spcBef>
              <a:spcAft>
                <a:spcPts val="0"/>
              </a:spcAft>
              <a:buNone/>
            </a:pPr>
            <a:endParaRPr/>
          </a:p>
          <a:p>
            <a:pPr marL="0" lvl="0" indent="0" algn="l" rtl="0">
              <a:spcBef>
                <a:spcPts val="0"/>
              </a:spcBef>
              <a:spcAft>
                <a:spcPts val="0"/>
              </a:spcAft>
              <a:buNone/>
            </a:pPr>
            <a:r>
              <a:rPr lang="en-US"/>
              <a:t>SparkSQL supports all major SQL data types, including boolean, integer, double, decimal, string, date, and timestamp, as well as complex (i.e., non-atomic) data types: structs, arrays, maps and unions. Complex data types can also be nested together to create more powerful types.. In addition, Spark SQL also supports user-defined types.</a:t>
            </a:r>
            <a:endParaRPr/>
          </a:p>
          <a:p>
            <a:pPr marL="0" lvl="0" indent="0" algn="l" rtl="0">
              <a:spcBef>
                <a:spcPts val="0"/>
              </a:spcBef>
              <a:spcAft>
                <a:spcPts val="0"/>
              </a:spcAft>
              <a:buNone/>
            </a:pPr>
            <a:endParaRPr/>
          </a:p>
          <a:p>
            <a:pPr marL="0" lvl="0" indent="0" algn="l" rtl="0">
              <a:spcBef>
                <a:spcPts val="0"/>
              </a:spcBef>
              <a:spcAft>
                <a:spcPts val="0"/>
              </a:spcAft>
              <a:buNone/>
            </a:pPr>
            <a:r>
              <a:rPr lang="en-US"/>
              <a:t>Unlike many traditional DBMSes, Spark SQL provides first-class support for complex data types in the query language and the API.</a:t>
            </a:r>
            <a:endParaRPr/>
          </a:p>
        </p:txBody>
      </p:sp>
      <p:sp>
        <p:nvSpPr>
          <p:cNvPr id="915" name="Google Shape;915;p50: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5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2" name="Google Shape;922;p5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A dataframe is an rdd with schema information. </a:t>
            </a:r>
            <a:endParaRPr/>
          </a:p>
          <a:p>
            <a:pPr marL="0" lvl="0" indent="0" algn="l" rtl="0">
              <a:spcBef>
                <a:spcPts val="0"/>
              </a:spcBef>
              <a:spcAft>
                <a:spcPts val="0"/>
              </a:spcAft>
              <a:buNone/>
            </a:pPr>
            <a:endParaRPr/>
          </a:p>
          <a:p>
            <a:pPr marL="0" lvl="0" indent="0" algn="l" rtl="0">
              <a:spcBef>
                <a:spcPts val="0"/>
              </a:spcBef>
              <a:spcAft>
                <a:spcPts val="0"/>
              </a:spcAft>
              <a:buNone/>
            </a:pPr>
            <a:r>
              <a:rPr lang="en-US"/>
              <a:t>For example, the RDD on the left-hand-side is basically a parsed CSV, there are no column names and specific structure that. The tuples are stored as objects and offer only array-like access to fields.</a:t>
            </a:r>
            <a:endParaRPr/>
          </a:p>
          <a:p>
            <a:pPr marL="0" lvl="0" indent="0" algn="l" rtl="0">
              <a:spcBef>
                <a:spcPts val="0"/>
              </a:spcBef>
              <a:spcAft>
                <a:spcPts val="0"/>
              </a:spcAft>
              <a:buNone/>
            </a:pPr>
            <a:endParaRPr/>
          </a:p>
          <a:p>
            <a:pPr marL="0" lvl="0" indent="0" algn="l" rtl="0">
              <a:spcBef>
                <a:spcPts val="0"/>
              </a:spcBef>
              <a:spcAft>
                <a:spcPts val="0"/>
              </a:spcAft>
              <a:buNone/>
            </a:pPr>
            <a:r>
              <a:rPr lang="en-US"/>
              <a:t>Also, the rows are stored as Java objects, which incurs an additional memory footprint, and not in an efficient storage layout, such as columnar.</a:t>
            </a:r>
            <a:endParaRPr/>
          </a:p>
          <a:p>
            <a:pPr marL="0" lvl="0" indent="0" algn="l" rtl="0">
              <a:spcBef>
                <a:spcPts val="0"/>
              </a:spcBef>
              <a:spcAft>
                <a:spcPts val="0"/>
              </a:spcAft>
              <a:buNone/>
            </a:pPr>
            <a:endParaRPr/>
          </a:p>
          <a:p>
            <a:pPr marL="0" lvl="0" indent="0" algn="l" rtl="0">
              <a:spcBef>
                <a:spcPts val="0"/>
              </a:spcBef>
              <a:spcAft>
                <a:spcPts val="0"/>
              </a:spcAft>
              <a:buNone/>
            </a:pPr>
            <a:r>
              <a:rPr lang="en-US"/>
              <a:t>DataFrames are collections of structured records that can be manipulated using Spark’s procedural API, or using new relational APIs that allow richer optimizations.</a:t>
            </a:r>
            <a:endParaRPr/>
          </a:p>
          <a:p>
            <a:pPr marL="0" lvl="0" indent="0" algn="l" rtl="0">
              <a:spcBef>
                <a:spcPts val="0"/>
              </a:spcBef>
              <a:spcAft>
                <a:spcPts val="0"/>
              </a:spcAft>
              <a:buNone/>
            </a:pPr>
            <a:endParaRPr/>
          </a:p>
          <a:p>
            <a:pPr marL="0" lvl="0" indent="0" algn="l" rtl="0">
              <a:spcBef>
                <a:spcPts val="0"/>
              </a:spcBef>
              <a:spcAft>
                <a:spcPts val="0"/>
              </a:spcAft>
              <a:buNone/>
            </a:pPr>
            <a:r>
              <a:rPr lang="en-US"/>
              <a:t>(animation continues)</a:t>
            </a:r>
            <a:endParaRPr/>
          </a:p>
        </p:txBody>
      </p:sp>
      <p:sp>
        <p:nvSpPr>
          <p:cNvPr id="923" name="Google Shape;923;p5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52: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7" name="Google Shape;937;p52: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DataFrames can be created directly from Spark’s built-in distributed collections of Java/Python objects, enabling relational processing in existing Spark programs.</a:t>
            </a:r>
            <a:endParaRPr/>
          </a:p>
          <a:p>
            <a:pPr marL="0" lvl="0" indent="0" algn="l" rtl="0">
              <a:spcBef>
                <a:spcPts val="0"/>
              </a:spcBef>
              <a:spcAft>
                <a:spcPts val="0"/>
              </a:spcAft>
              <a:buNone/>
            </a:pPr>
            <a:endParaRPr/>
          </a:p>
          <a:p>
            <a:pPr marL="0" lvl="0" indent="0" algn="l" rtl="0">
              <a:spcBef>
                <a:spcPts val="0"/>
              </a:spcBef>
              <a:spcAft>
                <a:spcPts val="0"/>
              </a:spcAft>
              <a:buNone/>
            </a:pPr>
            <a:r>
              <a:rPr lang="en-US"/>
              <a:t>Like RDDs, operations on dataframes create new dataframes that can then be used in turn.</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option for creating Dataframes is connectors. Connectors are interfaces to data sources (e.g. external files, databases, other distributed systems) and allow frameworks to read dataframes from other sources. This feature enables developers to set up complex data pipelines across systems. Some connectors enhance performance by exposing the capabilities of the data source e.g. filter pushdown inside a database will significantly reduce extracted and transferred data</a:t>
            </a:r>
            <a:endParaRPr/>
          </a:p>
        </p:txBody>
      </p:sp>
      <p:sp>
        <p:nvSpPr>
          <p:cNvPr id="938" name="Google Shape;938;p52: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53: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2" name="Google Shape;952;p53: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Users can perform relational operations on DataFrames using a domain-specific language (DSL) similar to R data frames and Python Pandas. The DSL of</a:t>
            </a:r>
            <a:endParaRPr/>
          </a:p>
          <a:p>
            <a:pPr marL="0" marR="0" lvl="0" indent="0" algn="l" rtl="0">
              <a:lnSpc>
                <a:spcPct val="100000"/>
              </a:lnSpc>
              <a:spcBef>
                <a:spcPts val="0"/>
              </a:spcBef>
              <a:spcAft>
                <a:spcPts val="0"/>
              </a:spcAft>
              <a:buClr>
                <a:schemeClr val="dk1"/>
              </a:buClr>
              <a:buSzPts val="1200"/>
              <a:buFont typeface="Arial"/>
              <a:buNone/>
            </a:pPr>
            <a:r>
              <a:rPr lang="en-US"/>
              <a:t> DataFrames supports all common relational operators from SQL, including projection (select), filter (where), join, and aggregations (groupBy). These operators all take expression objects in a limited DSL (for example a filter takes a an object that represents the predicate expression)</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Queries can be written in two ways:</a:t>
            </a:r>
            <a:endParaRPr/>
          </a:p>
          <a:p>
            <a:pPr marL="171450" marR="0" lvl="0" indent="-171450" algn="l" rtl="0">
              <a:lnSpc>
                <a:spcPct val="100000"/>
              </a:lnSpc>
              <a:spcBef>
                <a:spcPts val="0"/>
              </a:spcBef>
              <a:spcAft>
                <a:spcPts val="0"/>
              </a:spcAft>
              <a:buClr>
                <a:schemeClr val="dk1"/>
              </a:buClr>
              <a:buSzPts val="1200"/>
              <a:buFont typeface="Arial"/>
              <a:buChar char="-"/>
            </a:pPr>
            <a:r>
              <a:rPr lang="en-US"/>
              <a:t>one is to chain operators by computing a sequence of dataframes. This is similar to programming with RDDs</a:t>
            </a:r>
            <a:br>
              <a:rPr lang="en-US"/>
            </a:br>
            <a:r>
              <a:rPr lang="en-US"/>
              <a:t>For example, tmp1 &lt;- select(table1), tmp2 &lt;= tmp1.join(table2) …</a:t>
            </a:r>
            <a:endParaRPr/>
          </a:p>
          <a:p>
            <a:pPr marL="171450" marR="0" lvl="0" indent="-171450" algn="l" rtl="0">
              <a:lnSpc>
                <a:spcPct val="100000"/>
              </a:lnSpc>
              <a:spcBef>
                <a:spcPts val="0"/>
              </a:spcBef>
              <a:spcAft>
                <a:spcPts val="0"/>
              </a:spcAft>
              <a:buClr>
                <a:schemeClr val="dk1"/>
              </a:buClr>
              <a:buSzPts val="1200"/>
              <a:buFont typeface="Arial"/>
              <a:buChar char="-"/>
            </a:pPr>
            <a:r>
              <a:rPr lang="en-US"/>
              <a:t>the second approach is to write SQL. Dataframe SQL is not pure SQL, however. It is extensible as it supports User Defined Functions</a:t>
            </a:r>
            <a:endParaRPr/>
          </a:p>
          <a:p>
            <a:pPr marL="171450" marR="0" lvl="0" indent="-9525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After the query is complete, the produced AST is converted into a query plan using the Catalyst optimizer</a:t>
            </a:r>
            <a:endParaRPr/>
          </a:p>
        </p:txBody>
      </p:sp>
      <p:sp>
        <p:nvSpPr>
          <p:cNvPr id="953" name="Google Shape;953;p53: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54: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0" name="Google Shape;960;p54: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Clr>
                <a:schemeClr val="dk1"/>
              </a:buClr>
              <a:buSzPts val="1200"/>
              <a:buFont typeface="Arial"/>
              <a:buNone/>
            </a:pPr>
            <a:r>
              <a:rPr lang="en-US"/>
              <a:t>The main characteristic of sparkSQL is that it offers a </a:t>
            </a:r>
            <a:r>
              <a:rPr lang="en-US" b="1"/>
              <a:t>declarative language </a:t>
            </a:r>
            <a:r>
              <a:rPr lang="en-US"/>
              <a:t>similar to SQL to allow users easily express their operations and then it can optimize the operation using an extensible optimizer.</a:t>
            </a:r>
            <a:endParaRPr/>
          </a:p>
          <a:p>
            <a:pPr marL="0" lvl="0" indent="0" algn="l" rtl="0">
              <a:spcBef>
                <a:spcPts val="0"/>
              </a:spcBef>
              <a:spcAft>
                <a:spcPts val="0"/>
              </a:spcAft>
              <a:buClr>
                <a:schemeClr val="dk1"/>
              </a:buClr>
              <a:buSzPts val="1200"/>
              <a:buFont typeface="Arial"/>
              <a:buNone/>
            </a:pPr>
            <a:r>
              <a:rPr lang="en-US"/>
              <a:t>So, unlike RDDs, which are often hand-optimized, SparkSQL provides the user with a declarative interface, in which they only need to provide what they want. The optimizer will decide how.</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Based on the RDDs idea, it uses </a:t>
            </a:r>
            <a:r>
              <a:rPr lang="en-US" b="1"/>
              <a:t>lazy evaluation </a:t>
            </a:r>
            <a:r>
              <a:rPr lang="en-US"/>
              <a:t>to holistically optimize the whole task. Each RDD represents a “logical plan” to compute a dataset, but Spark waits until certain output operations, such as count, to launch a computation. This allows the engine to do some simple query optimization, such as pipelining operations. For instance, Spark can pipeline reading lines from the HDFS file with applying a filter on the lines and computing a running count, so that it never needs to materialize the intermediate lines and output results.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While such optimization is useful as we discussed earlier, it is also </a:t>
            </a:r>
            <a:r>
              <a:rPr lang="en-US" b="1"/>
              <a:t>limited</a:t>
            </a:r>
            <a:r>
              <a:rPr lang="en-US"/>
              <a:t> because the engine does not understand the structure of the data in RDDs (which is arbitrary Java/Python objects) or the semantics of user functions (which contain arbitrary code).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final phase of query optimization is query compilation which involves generating Java bytecode to run on each machine. Because Spark SQL often operates on in-memory datasets, where processing is CPU-bound, it supports code generation to speed up execution, and avoid interpretation overhead.</a:t>
            </a:r>
            <a:endParaRPr/>
          </a:p>
        </p:txBody>
      </p:sp>
      <p:sp>
        <p:nvSpPr>
          <p:cNvPr id="961" name="Google Shape;961;p54: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5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7" name="Google Shape;967;p5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While the popularity of relational systems shows that users often prefer writing declarative queries, the relational approach is insufficient for many big data applications.</a:t>
            </a:r>
            <a:endParaRPr/>
          </a:p>
          <a:p>
            <a:pPr marL="0" lvl="0" indent="0" algn="l" rtl="0">
              <a:spcBef>
                <a:spcPts val="0"/>
              </a:spcBef>
              <a:spcAft>
                <a:spcPts val="0"/>
              </a:spcAft>
              <a:buNone/>
            </a:pPr>
            <a:endParaRPr/>
          </a:p>
          <a:p>
            <a:pPr marL="0" lvl="0" indent="0" algn="l" rtl="0">
              <a:spcBef>
                <a:spcPts val="0"/>
              </a:spcBef>
              <a:spcAft>
                <a:spcPts val="0"/>
              </a:spcAft>
              <a:buNone/>
            </a:pPr>
            <a:r>
              <a:rPr lang="en-US" b="1"/>
              <a:t>First</a:t>
            </a:r>
            <a:r>
              <a:rPr lang="en-US"/>
              <a:t>, users want to perform ETL to and from various data sources that might be semi-or unstructured, requiring custom code. </a:t>
            </a:r>
            <a:endParaRPr/>
          </a:p>
          <a:p>
            <a:pPr marL="0" lvl="0" indent="0" algn="l" rtl="0">
              <a:spcBef>
                <a:spcPts val="0"/>
              </a:spcBef>
              <a:spcAft>
                <a:spcPts val="0"/>
              </a:spcAft>
              <a:buNone/>
            </a:pPr>
            <a:r>
              <a:rPr lang="en-US" b="1"/>
              <a:t>Second</a:t>
            </a:r>
            <a:r>
              <a:rPr lang="en-US"/>
              <a:t>, users want to perform advanced analytics, such as machine learning and graph processing, that are challenging to express in relational systems. In practice, we have observed that most data pipelines would ideally be expressed with a combination of both relational queries and complex procedural algorithms. Unfortunately, these two classes of systems—relational and procedural—have until now remained largely disjoint, forcing users to choose one paradigm or the other.</a:t>
            </a:r>
            <a:endParaRPr/>
          </a:p>
          <a:p>
            <a:pPr marL="0" lvl="0" indent="0" algn="l" rtl="0">
              <a:spcBef>
                <a:spcPts val="0"/>
              </a:spcBef>
              <a:spcAft>
                <a:spcPts val="0"/>
              </a:spcAft>
              <a:buNone/>
            </a:pPr>
            <a:r>
              <a:rPr lang="en-US"/>
              <a:t>Spark SQL bridges the gap between the two by providing an easier and more flexible language and allows for the execution of complex operations.</a:t>
            </a:r>
            <a:endParaRPr/>
          </a:p>
          <a:p>
            <a:pPr marL="0" lvl="0" indent="0" algn="l" rtl="0">
              <a:spcBef>
                <a:spcPts val="0"/>
              </a:spcBef>
              <a:spcAft>
                <a:spcPts val="0"/>
              </a:spcAft>
              <a:buNone/>
            </a:pPr>
            <a:endParaRPr/>
          </a:p>
          <a:p>
            <a:pPr marL="0" lvl="0" indent="0" algn="l" rtl="0">
              <a:spcBef>
                <a:spcPts val="0"/>
              </a:spcBef>
              <a:spcAft>
                <a:spcPts val="0"/>
              </a:spcAft>
              <a:buNone/>
            </a:pPr>
            <a:r>
              <a:rPr lang="en-US" b="1"/>
              <a:t>Third</a:t>
            </a:r>
            <a:r>
              <a:rPr lang="en-US"/>
              <a:t>, it allows for holistic optimization using Catalyst optimizer.</a:t>
            </a:r>
            <a:endParaRPr/>
          </a:p>
          <a:p>
            <a:pPr marL="0" lvl="0" indent="0" algn="l" rtl="0">
              <a:spcBef>
                <a:spcPts val="0"/>
              </a:spcBef>
              <a:spcAft>
                <a:spcPts val="0"/>
              </a:spcAft>
              <a:buNone/>
            </a:pPr>
            <a:endParaRPr/>
          </a:p>
        </p:txBody>
      </p:sp>
      <p:sp>
        <p:nvSpPr>
          <p:cNvPr id="968" name="Google Shape;968;p5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5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5" name="Google Shape;975;p5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To conclude, Dataframes enhance the dataflow model by extending it with a schema and wrapping it with an SQL-like language. In the background, however, it is still a dataflow program running.</a:t>
            </a:r>
            <a:endParaRPr/>
          </a:p>
          <a:p>
            <a:pPr marL="0" lvl="0" indent="0" algn="l" rtl="0">
              <a:spcBef>
                <a:spcPts val="0"/>
              </a:spcBef>
              <a:spcAft>
                <a:spcPts val="0"/>
              </a:spcAft>
              <a:buNone/>
            </a:pPr>
            <a:endParaRPr/>
          </a:p>
          <a:p>
            <a:pPr marL="0" lvl="0" indent="0" algn="l" rtl="0">
              <a:spcBef>
                <a:spcPts val="0"/>
              </a:spcBef>
              <a:spcAft>
                <a:spcPts val="0"/>
              </a:spcAft>
              <a:buNone/>
            </a:pPr>
            <a:r>
              <a:rPr lang="en-US"/>
              <a:t>Spark and other “big data” frameworks have been successful because of the flexibility they offer. Dataframes preserve the flexibility, offering complex types and udfs, but also provide declarative programming which is crucial for performance and for programmability, as it hides performance optimizations.</a:t>
            </a:r>
            <a:endParaRPr/>
          </a:p>
        </p:txBody>
      </p:sp>
      <p:sp>
        <p:nvSpPr>
          <p:cNvPr id="976" name="Google Shape;976;p5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dirty="0"/>
          </a:p>
        </p:txBody>
      </p:sp>
      <p:sp>
        <p:nvSpPr>
          <p:cNvPr id="983" name="Google Shape;983;p5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Now, let’s see how Big Data systems address the challenges of the Big Data era:</a:t>
            </a:r>
            <a:endParaRPr/>
          </a:p>
          <a:p>
            <a:pPr marL="0" lvl="0" indent="0" algn="l" rtl="0">
              <a:spcBef>
                <a:spcPts val="0"/>
              </a:spcBef>
              <a:spcAft>
                <a:spcPts val="0"/>
              </a:spcAft>
              <a:buNone/>
            </a:pPr>
            <a:r>
              <a:rPr lang="en-US"/>
              <a:t>- First, they focus on distributed computations. Processing large data volumes cannot be fast enough with sequential processing. Thus, they use 1000s of nodes to parallelize computations and brings down response times.</a:t>
            </a:r>
            <a:endParaRPr/>
          </a:p>
          <a:p>
            <a:pPr marL="0" lvl="0" indent="0" algn="l" rtl="0">
              <a:spcBef>
                <a:spcPts val="0"/>
              </a:spcBef>
              <a:spcAft>
                <a:spcPts val="0"/>
              </a:spcAft>
              <a:buNone/>
            </a:pPr>
            <a:r>
              <a:rPr lang="en-US"/>
              <a:t>-Second, they hide complexity of distributed execution. Distributed execution requires functionality such as partitioning, fault-tolerance, scheduling and deployment to take place. However, having application programmers handle this is time-consuming and error-prone, and results in much more complex programs. So, Big Data systems provide this functionality through frameworks</a:t>
            </a:r>
            <a:endParaRPr/>
          </a:p>
          <a:p>
            <a:pPr marL="0" lvl="0" indent="0" algn="l" rtl="0">
              <a:spcBef>
                <a:spcPts val="0"/>
              </a:spcBef>
              <a:spcAft>
                <a:spcPts val="0"/>
              </a:spcAft>
              <a:buNone/>
            </a:pPr>
            <a:r>
              <a:rPr lang="en-US"/>
              <a:t>-Third, computations are more diverse and complex. Traditional SQL is not sufficient any more as it cannot easily cover the required use cases. Distributed computing needs programming models with the right abstractions, and which permit both expressiveness and performance.</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p7: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In this lecture, we focus on the programming models and show how they translate to distributed execution. We start by presenting historical distributed query processing on SQL engines. Then, we present the MapReduce model which is a functional way to express more diverse large-scale computation. We continue our presentation with the dataflow model used in Spark, which further improves expressivity for a wide range of applications such as iterative algorithms. Finally, we loop back to a SQL-like interface, Dataframe, which brings the benefit of being optimizable to expressive models such as dataflow.</a:t>
            </a:r>
            <a:endParaRPr/>
          </a:p>
        </p:txBody>
      </p:sp>
      <p:sp>
        <p:nvSpPr>
          <p:cNvPr id="146" name="Google Shape;146;p7: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First, we are going to talk about distributed SQL execution. Here we will talk about two topics: declustering aka partitioning and processing techniques for parallel operators</a:t>
            </a:r>
            <a:endParaRPr/>
          </a:p>
        </p:txBody>
      </p:sp>
      <p:sp>
        <p:nvSpPr>
          <p:cNvPr id="154" name="Google Shape;154;p8: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3" name="Google Shape;343;p2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dirty="0"/>
          </a:p>
        </p:txBody>
      </p:sp>
      <p:sp>
        <p:nvSpPr>
          <p:cNvPr id="344" name="Google Shape;344;p2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469" name="Google Shape;469;p2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476" name="Google Shape;476;p2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2769456"/>
            <a:ext cx="12192000" cy="830997"/>
          </a:xfrm>
          <a:prstGeom prst="rect">
            <a:avLst/>
          </a:prstGeom>
        </p:spPr>
        <p:txBody>
          <a:bodyPr/>
          <a:lstStyle>
            <a:lvl1pPr>
              <a:defRPr sz="4800"/>
            </a:lvl1pPr>
          </a:lstStyle>
          <a:p>
            <a:r>
              <a:rPr lang="en-US"/>
              <a:t>Click to edit Master title style</a:t>
            </a:r>
          </a:p>
        </p:txBody>
      </p:sp>
      <p:sp>
        <p:nvSpPr>
          <p:cNvPr id="13315" name="Rectangle 3"/>
          <p:cNvSpPr>
            <a:spLocks noGrp="1" noChangeArrowheads="1"/>
          </p:cNvSpPr>
          <p:nvPr>
            <p:ph type="subTitle" idx="1"/>
          </p:nvPr>
        </p:nvSpPr>
        <p:spPr>
          <a:xfrm>
            <a:off x="0" y="3886200"/>
            <a:ext cx="12192000" cy="1752600"/>
          </a:xfrm>
          <a:prstGeom prst="rect">
            <a:avLst/>
          </a:prstGeom>
        </p:spPr>
        <p:txBody>
          <a:bodyPr/>
          <a:lstStyle>
            <a:lvl1pPr marL="0" indent="0" algn="ctr">
              <a:buFontTx/>
              <a:buNone/>
              <a:defRPr/>
            </a:lvl1pPr>
          </a:lstStyle>
          <a:p>
            <a:r>
              <a:rPr lang="en-US"/>
              <a:t>Click to edit Master subtitle style</a:t>
            </a:r>
          </a:p>
        </p:txBody>
      </p:sp>
      <p:pic>
        <p:nvPicPr>
          <p:cNvPr id="24" name="Picture 23" descr="dias_color_proposals_0142_3D_medium.jpg">
            <a:extLst>
              <a:ext uri="{FF2B5EF4-FFF2-40B4-BE49-F238E27FC236}">
                <a16:creationId xmlns:a16="http://schemas.microsoft.com/office/drawing/2014/main" id="{E99D345F-44D8-4FFA-8EEC-4320A184FF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 cy="711136"/>
          </a:xfrm>
          <a:prstGeom prst="rect">
            <a:avLst/>
          </a:prstGeom>
        </p:spPr>
      </p:pic>
      <p:pic>
        <p:nvPicPr>
          <p:cNvPr id="3" name="Picture 2">
            <a:extLst>
              <a:ext uri="{FF2B5EF4-FFF2-40B4-BE49-F238E27FC236}">
                <a16:creationId xmlns:a16="http://schemas.microsoft.com/office/drawing/2014/main" id="{1A71AD41-797C-4532-93C6-D0F596E603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7846" y="-183291"/>
            <a:ext cx="2291862" cy="992659"/>
          </a:xfrm>
          <a:prstGeom prst="rect">
            <a:avLst/>
          </a:prstGeom>
        </p:spPr>
      </p:pic>
    </p:spTree>
    <p:extLst>
      <p:ext uri="{BB962C8B-B14F-4D97-AF65-F5344CB8AC3E}">
        <p14:creationId xmlns:p14="http://schemas.microsoft.com/office/powerpoint/2010/main" val="51723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172200"/>
            <a:ext cx="2844800" cy="476251"/>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3FC239-7393-457C-9CC3-689C6419CA6F}" type="slidenum">
              <a:rPr lang="en-US"/>
              <a:pPr/>
              <a:t>‹#›</a:t>
            </a:fld>
            <a:endParaRPr lang="en-US"/>
          </a:p>
        </p:txBody>
      </p:sp>
    </p:spTree>
    <p:extLst>
      <p:ext uri="{BB962C8B-B14F-4D97-AF65-F5344CB8AC3E}">
        <p14:creationId xmlns:p14="http://schemas.microsoft.com/office/powerpoint/2010/main" val="145684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3"/>
        <p:cNvGrpSpPr/>
        <p:nvPr/>
      </p:nvGrpSpPr>
      <p:grpSpPr>
        <a:xfrm>
          <a:off x="0" y="0"/>
          <a:ext cx="0" cy="0"/>
          <a:chOff x="0" y="0"/>
          <a:chExt cx="0" cy="0"/>
        </a:xfrm>
      </p:grpSpPr>
      <p:sp>
        <p:nvSpPr>
          <p:cNvPr id="24" name="Google Shape;24;p60"/>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0"/>
          <p:cNvSpPr txBox="1">
            <a:spLocks noGrp="1"/>
          </p:cNvSpPr>
          <p:nvPr>
            <p:ph type="body" idx="1"/>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spcBef>
                <a:spcPts val="0"/>
              </a:spcBef>
              <a:spcAft>
                <a:spcPts val="0"/>
              </a:spcAft>
              <a:buClr>
                <a:schemeClr val="dk1"/>
              </a:buClr>
              <a:buSzPts val="1800"/>
              <a:buChar char="»"/>
              <a:defRPr/>
            </a:lvl6pPr>
            <a:lvl7pPr marL="3200400" lvl="6" indent="-342900" algn="l">
              <a:spcBef>
                <a:spcPts val="0"/>
              </a:spcBef>
              <a:spcAft>
                <a:spcPts val="0"/>
              </a:spcAft>
              <a:buClr>
                <a:schemeClr val="dk1"/>
              </a:buClr>
              <a:buSzPts val="1800"/>
              <a:buChar char="»"/>
              <a:defRPr/>
            </a:lvl7pPr>
            <a:lvl8pPr marL="3657600" lvl="7" indent="-342900" algn="l">
              <a:spcBef>
                <a:spcPts val="0"/>
              </a:spcBef>
              <a:spcAft>
                <a:spcPts val="0"/>
              </a:spcAft>
              <a:buClr>
                <a:schemeClr val="dk1"/>
              </a:buClr>
              <a:buSzPts val="1800"/>
              <a:buChar char="»"/>
              <a:defRPr/>
            </a:lvl8pPr>
            <a:lvl9pPr marL="4114800" lvl="8" indent="-342900" algn="l">
              <a:spcBef>
                <a:spcPts val="0"/>
              </a:spcBef>
              <a:spcAft>
                <a:spcPts val="0"/>
              </a:spcAft>
              <a:buClr>
                <a:schemeClr val="dk1"/>
              </a:buClr>
              <a:buSzPts val="1800"/>
              <a:buChar char="»"/>
              <a:defRPr/>
            </a:lvl9pPr>
          </a:lstStyle>
          <a:p>
            <a:endParaRPr/>
          </a:p>
        </p:txBody>
      </p:sp>
      <p:sp>
        <p:nvSpPr>
          <p:cNvPr id="26" name="Google Shape;26;p60"/>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7" name="Google Shape;27;p60"/>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b="0" i="0" u="none" strike="noStrike" cap="none">
                <a:solidFill>
                  <a:srgbClr val="7F7F7F"/>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7F7F7F"/>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7F7F7F"/>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7F7F7F"/>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7F7F7F"/>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7F7F7F"/>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7F7F7F"/>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7F7F7F"/>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771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2"/>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4" name="Google Shape;34;p62"/>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b="0" i="0" u="none" strike="noStrike" cap="none">
                <a:solidFill>
                  <a:srgbClr val="7F7F7F"/>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7F7F7F"/>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7F7F7F"/>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7F7F7F"/>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7F7F7F"/>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7F7F7F"/>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7F7F7F"/>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7F7F7F"/>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378838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E884C0-A6A5-4D6A-9930-AEC54203A805}"/>
              </a:ext>
            </a:extLst>
          </p:cNvPr>
          <p:cNvSpPr/>
          <p:nvPr userDrawn="1"/>
        </p:nvSpPr>
        <p:spPr>
          <a:xfrm>
            <a:off x="0" y="-1"/>
            <a:ext cx="12192000" cy="320040"/>
          </a:xfrm>
          <a:prstGeom prst="rect">
            <a:avLst/>
          </a:prstGeom>
          <a:solidFill>
            <a:srgbClr val="B51F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026" name="Rectangle 2"/>
          <p:cNvSpPr>
            <a:spLocks noGrp="1" noChangeArrowheads="1"/>
          </p:cNvSpPr>
          <p:nvPr>
            <p:ph type="title"/>
          </p:nvPr>
        </p:nvSpPr>
        <p:spPr bwMode="auto">
          <a:xfrm>
            <a:off x="0" y="247231"/>
            <a:ext cx="12192000" cy="861775"/>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1"/>
            <a:ext cx="109728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00B27BC0-81A3-48F2-A640-796FDBE3B94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15090" y="-137335"/>
            <a:ext cx="1397767" cy="605168"/>
          </a:xfrm>
          <a:prstGeom prst="rect">
            <a:avLst/>
          </a:prstGeom>
        </p:spPr>
      </p:pic>
      <p:pic>
        <p:nvPicPr>
          <p:cNvPr id="31" name="Picture 30" descr="dias_color_proposals_0142_3D_medium.jpg">
            <a:extLst>
              <a:ext uri="{FF2B5EF4-FFF2-40B4-BE49-F238E27FC236}">
                <a16:creationId xmlns:a16="http://schemas.microsoft.com/office/drawing/2014/main" id="{F308F401-E937-4568-AA24-D72F1992AB45}"/>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backgroundRemoval t="4094" b="83041" l="1591" r="98182">
                        <a14:foregroundMark x1="6818" y1="70175" x2="15000" y2="16959"/>
                        <a14:foregroundMark x1="34318" y1="71930" x2="34318" y2="40936"/>
                        <a14:foregroundMark x1="34545" y1="19298" x2="34545" y2="11111"/>
                        <a14:foregroundMark x1="32273" y1="9942" x2="32273" y2="9942"/>
                        <a14:foregroundMark x1="42955" y1="74854" x2="53409" y2="15789"/>
                        <a14:foregroundMark x1="64318" y1="74269" x2="53636" y2="15789"/>
                        <a14:foregroundMark x1="50455" y1="57895" x2="54318" y2="52632"/>
                        <a14:backgroundMark x1="15909" y1="32749" x2="11591" y2="65497"/>
                        <a14:backgroundMark x1="22273" y1="12865" x2="29773" y2="61404"/>
                        <a14:backgroundMark x1="57955" y1="11696" x2="67500" y2="68421"/>
                        <a14:backgroundMark x1="47273" y1="76023" x2="59318" y2="76023"/>
                        <a14:backgroundMark x1="50847" y1="46739" x2="52966" y2="34783"/>
                      </a14:backgroundRemoval>
                    </a14:imgEffect>
                  </a14:imgLayer>
                </a14:imgProps>
              </a:ext>
              <a:ext uri="{28A0092B-C50C-407E-A947-70E740481C1C}">
                <a14:useLocalDpi xmlns:a14="http://schemas.microsoft.com/office/drawing/2010/main" val="0"/>
              </a:ext>
            </a:extLst>
          </a:blip>
          <a:stretch>
            <a:fillRect/>
          </a:stretch>
        </p:blipFill>
        <p:spPr>
          <a:xfrm>
            <a:off x="88900" y="-20340"/>
            <a:ext cx="1066800" cy="414831"/>
          </a:xfrm>
          <a:prstGeom prst="rect">
            <a:avLst/>
          </a:prstGeom>
        </p:spPr>
      </p:pic>
      <p:sp>
        <p:nvSpPr>
          <p:cNvPr id="1030" name="Rectangle 6"/>
          <p:cNvSpPr>
            <a:spLocks noGrp="1" noChangeArrowheads="1"/>
          </p:cNvSpPr>
          <p:nvPr>
            <p:ph type="sldNum" sz="quarter" idx="4"/>
          </p:nvPr>
        </p:nvSpPr>
        <p:spPr bwMode="auto">
          <a:xfrm>
            <a:off x="8737600" y="6245225"/>
            <a:ext cx="32512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50000"/>
                  </a:schemeClr>
                </a:solidFill>
              </a:defRPr>
            </a:lvl1pPr>
          </a:lstStyle>
          <a:p>
            <a:fld id="{E150ECFD-5807-44D9-AF3B-3260B807F6AB}" type="slidenum">
              <a:rPr lang="en-US" smtClean="0"/>
              <a:pPr/>
              <a:t>‹#›</a:t>
            </a:fld>
            <a:endParaRPr lang="en-US"/>
          </a:p>
        </p:txBody>
      </p:sp>
    </p:spTree>
    <p:extLst>
      <p:ext uri="{BB962C8B-B14F-4D97-AF65-F5344CB8AC3E}">
        <p14:creationId xmlns:p14="http://schemas.microsoft.com/office/powerpoint/2010/main" val="2341703427"/>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Lst>
  <p:hf hdr="0" dt="0"/>
  <p:txStyles>
    <p:titleStyle>
      <a:lvl1pPr algn="ctr"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cs typeface="Arial" charset="0"/>
        </a:defRPr>
      </a:lvl2pPr>
      <a:lvl3pPr algn="l" rtl="0" eaLnBrk="1" fontAlgn="base" hangingPunct="1">
        <a:spcBef>
          <a:spcPct val="0"/>
        </a:spcBef>
        <a:spcAft>
          <a:spcPct val="0"/>
        </a:spcAft>
        <a:defRPr sz="4400">
          <a:solidFill>
            <a:schemeClr val="tx2"/>
          </a:solidFill>
          <a:latin typeface="Calibri" pitchFamily="34" charset="0"/>
          <a:cs typeface="Arial" charset="0"/>
        </a:defRPr>
      </a:lvl3pPr>
      <a:lvl4pPr algn="l" rtl="0" eaLnBrk="1" fontAlgn="base" hangingPunct="1">
        <a:spcBef>
          <a:spcPct val="0"/>
        </a:spcBef>
        <a:spcAft>
          <a:spcPct val="0"/>
        </a:spcAft>
        <a:defRPr sz="4400">
          <a:solidFill>
            <a:schemeClr val="tx2"/>
          </a:solidFill>
          <a:latin typeface="Calibri" pitchFamily="34" charset="0"/>
          <a:cs typeface="Arial" charset="0"/>
        </a:defRPr>
      </a:lvl4pPr>
      <a:lvl5pPr algn="l" rtl="0" eaLnBrk="1" fontAlgn="base" hangingPunct="1">
        <a:spcBef>
          <a:spcPct val="0"/>
        </a:spcBef>
        <a:spcAft>
          <a:spcPct val="0"/>
        </a:spcAft>
        <a:defRPr sz="4400">
          <a:solidFill>
            <a:schemeClr val="tx2"/>
          </a:solidFill>
          <a:latin typeface="Calibri" pitchFamily="34" charset="0"/>
          <a:cs typeface="Arial" charset="0"/>
        </a:defRPr>
      </a:lvl5pPr>
      <a:lvl6pPr marL="457189" algn="l" rtl="0" eaLnBrk="1" fontAlgn="base" hangingPunct="1">
        <a:spcBef>
          <a:spcPct val="0"/>
        </a:spcBef>
        <a:spcAft>
          <a:spcPct val="0"/>
        </a:spcAft>
        <a:defRPr sz="4400">
          <a:solidFill>
            <a:schemeClr val="tx2"/>
          </a:solidFill>
          <a:latin typeface="Calibri" pitchFamily="34" charset="0"/>
          <a:cs typeface="Arial" charset="0"/>
        </a:defRPr>
      </a:lvl6pPr>
      <a:lvl7pPr marL="914377" algn="l" rtl="0" eaLnBrk="1" fontAlgn="base" hangingPunct="1">
        <a:spcBef>
          <a:spcPct val="0"/>
        </a:spcBef>
        <a:spcAft>
          <a:spcPct val="0"/>
        </a:spcAft>
        <a:defRPr sz="4400">
          <a:solidFill>
            <a:schemeClr val="tx2"/>
          </a:solidFill>
          <a:latin typeface="Calibri" pitchFamily="34" charset="0"/>
          <a:cs typeface="Arial" charset="0"/>
        </a:defRPr>
      </a:lvl7pPr>
      <a:lvl8pPr marL="1371566" algn="l" rtl="0" eaLnBrk="1" fontAlgn="base" hangingPunct="1">
        <a:spcBef>
          <a:spcPct val="0"/>
        </a:spcBef>
        <a:spcAft>
          <a:spcPct val="0"/>
        </a:spcAft>
        <a:defRPr sz="4400">
          <a:solidFill>
            <a:schemeClr val="tx2"/>
          </a:solidFill>
          <a:latin typeface="Calibri" pitchFamily="34" charset="0"/>
          <a:cs typeface="Arial" charset="0"/>
        </a:defRPr>
      </a:lvl8pPr>
      <a:lvl9pPr marL="1828754" algn="l" rtl="0" eaLnBrk="1" fontAlgn="base" hangingPunct="1">
        <a:spcBef>
          <a:spcPct val="0"/>
        </a:spcBef>
        <a:spcAft>
          <a:spcPct val="0"/>
        </a:spcAft>
        <a:defRPr sz="4400">
          <a:solidFill>
            <a:schemeClr val="tx2"/>
          </a:solidFill>
          <a:latin typeface="Calibri" pitchFamily="34" charset="0"/>
          <a:cs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cs typeface="+mn-cs"/>
        </a:defRPr>
      </a:lvl2pPr>
      <a:lvl3pPr marL="1142971" indent="-228594" algn="l" rtl="0" eaLnBrk="1" fontAlgn="base" hangingPunct="1">
        <a:spcBef>
          <a:spcPct val="20000"/>
        </a:spcBef>
        <a:spcAft>
          <a:spcPct val="0"/>
        </a:spcAft>
        <a:buChar char="•"/>
        <a:defRPr sz="2400">
          <a:solidFill>
            <a:schemeClr val="tx1"/>
          </a:solidFill>
          <a:latin typeface="+mn-lt"/>
          <a:cs typeface="+mn-cs"/>
        </a:defRPr>
      </a:lvl3pPr>
      <a:lvl4pPr marL="1600160" indent="-228594" algn="l" rtl="0" eaLnBrk="1" fontAlgn="base" hangingPunct="1">
        <a:spcBef>
          <a:spcPct val="20000"/>
        </a:spcBef>
        <a:spcAft>
          <a:spcPct val="0"/>
        </a:spcAft>
        <a:buChar char="–"/>
        <a:defRPr sz="2400">
          <a:solidFill>
            <a:schemeClr val="tx1"/>
          </a:solidFill>
          <a:latin typeface="+mn-lt"/>
          <a:cs typeface="+mn-cs"/>
        </a:defRPr>
      </a:lvl4pPr>
      <a:lvl5pPr marL="2057349" indent="-228594" algn="l" rtl="0" eaLnBrk="1" fontAlgn="base" hangingPunct="1">
        <a:spcBef>
          <a:spcPct val="20000"/>
        </a:spcBef>
        <a:spcAft>
          <a:spcPct val="0"/>
        </a:spcAft>
        <a:buChar char="»"/>
        <a:defRPr sz="2400">
          <a:solidFill>
            <a:schemeClr val="tx1"/>
          </a:solidFill>
          <a:latin typeface="+mn-lt"/>
          <a:cs typeface="+mn-cs"/>
        </a:defRPr>
      </a:lvl5pPr>
      <a:lvl6pPr marL="2514537" indent="-228594" algn="l" rtl="0" eaLnBrk="1" fontAlgn="base" hangingPunct="1">
        <a:spcBef>
          <a:spcPct val="20000"/>
        </a:spcBef>
        <a:spcAft>
          <a:spcPct val="0"/>
        </a:spcAft>
        <a:buChar char="»"/>
        <a:defRPr>
          <a:solidFill>
            <a:schemeClr val="tx1"/>
          </a:solidFill>
          <a:latin typeface="+mn-lt"/>
          <a:cs typeface="+mn-cs"/>
        </a:defRPr>
      </a:lvl6pPr>
      <a:lvl7pPr marL="2971726" indent="-228594" algn="l" rtl="0" eaLnBrk="1" fontAlgn="base" hangingPunct="1">
        <a:spcBef>
          <a:spcPct val="20000"/>
        </a:spcBef>
        <a:spcAft>
          <a:spcPct val="0"/>
        </a:spcAft>
        <a:buChar char="»"/>
        <a:defRPr>
          <a:solidFill>
            <a:schemeClr val="tx1"/>
          </a:solidFill>
          <a:latin typeface="+mn-lt"/>
          <a:cs typeface="+mn-cs"/>
        </a:defRPr>
      </a:lvl7pPr>
      <a:lvl8pPr marL="3428914" indent="-228594" algn="l" rtl="0" eaLnBrk="1" fontAlgn="base" hangingPunct="1">
        <a:spcBef>
          <a:spcPct val="20000"/>
        </a:spcBef>
        <a:spcAft>
          <a:spcPct val="0"/>
        </a:spcAft>
        <a:buChar char="»"/>
        <a:defRPr>
          <a:solidFill>
            <a:schemeClr val="tx1"/>
          </a:solidFill>
          <a:latin typeface="+mn-lt"/>
          <a:cs typeface="+mn-cs"/>
        </a:defRPr>
      </a:lvl8pPr>
      <a:lvl9pPr marL="3886103" indent="-228594"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Google Shape;91;p1">
            <a:extLst>
              <a:ext uri="{FF2B5EF4-FFF2-40B4-BE49-F238E27FC236}">
                <a16:creationId xmlns:a16="http://schemas.microsoft.com/office/drawing/2014/main" id="{8124F049-60BB-3F07-C421-3F61D8EC1BFB}"/>
              </a:ext>
            </a:extLst>
          </p:cNvPr>
          <p:cNvSpPr txBox="1">
            <a:spLocks/>
          </p:cNvSpPr>
          <p:nvPr/>
        </p:nvSpPr>
        <p:spPr bwMode="auto">
          <a:xfrm>
            <a:off x="1035937" y="521967"/>
            <a:ext cx="9867589" cy="1178841"/>
          </a:xfrm>
          <a:prstGeom prst="rect">
            <a:avLst/>
          </a:prstGeom>
          <a:noFill/>
          <a:ln w="9525">
            <a:noFill/>
            <a:miter lim="800000"/>
            <a:headEnd/>
            <a:tailEnd/>
          </a:ln>
          <a:effectLst/>
        </p:spPr>
        <p:txBody>
          <a:bodyPr spcFirstLastPara="1" vert="horz" wrap="square" lIns="91425" tIns="45700" rIns="91425" bIns="45700" numCol="1" anchor="b" anchorCtr="0" compatLnSpc="1">
            <a:prstTxWarp prst="textNoShape">
              <a:avLst/>
            </a:prstTxWarp>
            <a:normAutofit/>
          </a:bodyPr>
          <a:lstStyle>
            <a:lvl1pPr algn="ctr"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cs typeface="Arial" charset="0"/>
              </a:defRPr>
            </a:lvl2pPr>
            <a:lvl3pPr algn="l" rtl="0" eaLnBrk="1" fontAlgn="base" hangingPunct="1">
              <a:spcBef>
                <a:spcPct val="0"/>
              </a:spcBef>
              <a:spcAft>
                <a:spcPct val="0"/>
              </a:spcAft>
              <a:defRPr sz="4400">
                <a:solidFill>
                  <a:schemeClr val="tx2"/>
                </a:solidFill>
                <a:latin typeface="Calibri" pitchFamily="34" charset="0"/>
                <a:cs typeface="Arial" charset="0"/>
              </a:defRPr>
            </a:lvl3pPr>
            <a:lvl4pPr algn="l" rtl="0" eaLnBrk="1" fontAlgn="base" hangingPunct="1">
              <a:spcBef>
                <a:spcPct val="0"/>
              </a:spcBef>
              <a:spcAft>
                <a:spcPct val="0"/>
              </a:spcAft>
              <a:defRPr sz="4400">
                <a:solidFill>
                  <a:schemeClr val="tx2"/>
                </a:solidFill>
                <a:latin typeface="Calibri" pitchFamily="34" charset="0"/>
                <a:cs typeface="Arial" charset="0"/>
              </a:defRPr>
            </a:lvl4pPr>
            <a:lvl5pPr algn="l" rtl="0" eaLnBrk="1" fontAlgn="base" hangingPunct="1">
              <a:spcBef>
                <a:spcPct val="0"/>
              </a:spcBef>
              <a:spcAft>
                <a:spcPct val="0"/>
              </a:spcAft>
              <a:defRPr sz="4400">
                <a:solidFill>
                  <a:schemeClr val="tx2"/>
                </a:solidFill>
                <a:latin typeface="Calibri" pitchFamily="34" charset="0"/>
                <a:cs typeface="Arial" charset="0"/>
              </a:defRPr>
            </a:lvl5pPr>
            <a:lvl6pPr marL="457189" algn="l" rtl="0" eaLnBrk="1" fontAlgn="base" hangingPunct="1">
              <a:spcBef>
                <a:spcPct val="0"/>
              </a:spcBef>
              <a:spcAft>
                <a:spcPct val="0"/>
              </a:spcAft>
              <a:defRPr sz="4400">
                <a:solidFill>
                  <a:schemeClr val="tx2"/>
                </a:solidFill>
                <a:latin typeface="Calibri" pitchFamily="34" charset="0"/>
                <a:cs typeface="Arial" charset="0"/>
              </a:defRPr>
            </a:lvl6pPr>
            <a:lvl7pPr marL="914377" algn="l" rtl="0" eaLnBrk="1" fontAlgn="base" hangingPunct="1">
              <a:spcBef>
                <a:spcPct val="0"/>
              </a:spcBef>
              <a:spcAft>
                <a:spcPct val="0"/>
              </a:spcAft>
              <a:defRPr sz="4400">
                <a:solidFill>
                  <a:schemeClr val="tx2"/>
                </a:solidFill>
                <a:latin typeface="Calibri" pitchFamily="34" charset="0"/>
                <a:cs typeface="Arial" charset="0"/>
              </a:defRPr>
            </a:lvl7pPr>
            <a:lvl8pPr marL="1371566" algn="l" rtl="0" eaLnBrk="1" fontAlgn="base" hangingPunct="1">
              <a:spcBef>
                <a:spcPct val="0"/>
              </a:spcBef>
              <a:spcAft>
                <a:spcPct val="0"/>
              </a:spcAft>
              <a:defRPr sz="4400">
                <a:solidFill>
                  <a:schemeClr val="tx2"/>
                </a:solidFill>
                <a:latin typeface="Calibri" pitchFamily="34" charset="0"/>
                <a:cs typeface="Arial" charset="0"/>
              </a:defRPr>
            </a:lvl8pPr>
            <a:lvl9pPr marL="1828754" algn="l" rtl="0" eaLnBrk="1" fontAlgn="base" hangingPunct="1">
              <a:spcBef>
                <a:spcPct val="0"/>
              </a:spcBef>
              <a:spcAft>
                <a:spcPct val="0"/>
              </a:spcAft>
              <a:defRPr sz="4400">
                <a:solidFill>
                  <a:schemeClr val="tx2"/>
                </a:solidFill>
                <a:latin typeface="Calibri" pitchFamily="34" charset="0"/>
                <a:cs typeface="Arial" charset="0"/>
              </a:defRPr>
            </a:lvl9pPr>
          </a:lstStyle>
          <a:p>
            <a:pPr>
              <a:lnSpc>
                <a:spcPct val="90000"/>
              </a:lnSpc>
              <a:spcBef>
                <a:spcPts val="0"/>
              </a:spcBef>
              <a:spcAft>
                <a:spcPts val="0"/>
              </a:spcAft>
              <a:buClr>
                <a:schemeClr val="dk1"/>
              </a:buClr>
              <a:buSzPct val="100000"/>
              <a:buFont typeface="Calibri"/>
              <a:buNone/>
              <a:defRPr/>
            </a:pPr>
            <a:r>
              <a:rPr lang="en-US" sz="3600" dirty="0"/>
              <a:t>CS460</a:t>
            </a:r>
            <a:br>
              <a:rPr lang="en-US" sz="3600" dirty="0"/>
            </a:br>
            <a:r>
              <a:rPr lang="en-US" sz="3600" dirty="0"/>
              <a:t>Systems for Data Management and Data Science </a:t>
            </a:r>
          </a:p>
        </p:txBody>
      </p:sp>
      <p:sp>
        <p:nvSpPr>
          <p:cNvPr id="9" name="Title 8">
            <a:extLst>
              <a:ext uri="{FF2B5EF4-FFF2-40B4-BE49-F238E27FC236}">
                <a16:creationId xmlns:a16="http://schemas.microsoft.com/office/drawing/2014/main" id="{A6ED0998-1EC6-965B-FA3F-A4E19B239076}"/>
              </a:ext>
            </a:extLst>
          </p:cNvPr>
          <p:cNvSpPr>
            <a:spLocks noGrp="1"/>
          </p:cNvSpPr>
          <p:nvPr>
            <p:ph type="ctrTitle"/>
          </p:nvPr>
        </p:nvSpPr>
        <p:spPr/>
        <p:txBody>
          <a:bodyPr/>
          <a:lstStyle/>
          <a:p>
            <a:pPr marL="0" lvl="0" indent="0" rtl="0">
              <a:lnSpc>
                <a:spcPct val="100000"/>
              </a:lnSpc>
              <a:spcBef>
                <a:spcPts val="0"/>
              </a:spcBef>
              <a:spcAft>
                <a:spcPts val="0"/>
              </a:spcAft>
            </a:pPr>
            <a:r>
              <a:rPr lang="en-US" sz="4800" b="1" dirty="0"/>
              <a:t>Execution models </a:t>
            </a:r>
            <a:br>
              <a:rPr lang="en-US" sz="4800" b="1" dirty="0"/>
            </a:br>
            <a:r>
              <a:rPr lang="en-US" sz="4800" b="1" dirty="0"/>
              <a:t>for distributed computing</a:t>
            </a:r>
            <a:endParaRPr lang="en-001" dirty="0"/>
          </a:p>
        </p:txBody>
      </p:sp>
      <p:sp>
        <p:nvSpPr>
          <p:cNvPr id="12" name="Subtitle 11">
            <a:extLst>
              <a:ext uri="{FF2B5EF4-FFF2-40B4-BE49-F238E27FC236}">
                <a16:creationId xmlns:a16="http://schemas.microsoft.com/office/drawing/2014/main" id="{18493E7B-4CE4-8E5D-8A8F-054C482786F9}"/>
              </a:ext>
            </a:extLst>
          </p:cNvPr>
          <p:cNvSpPr>
            <a:spLocks noGrp="1"/>
          </p:cNvSpPr>
          <p:nvPr>
            <p:ph type="subTitle" idx="1"/>
          </p:nvPr>
        </p:nvSpPr>
        <p:spPr>
          <a:xfrm>
            <a:off x="0" y="4350774"/>
            <a:ext cx="12192000" cy="1288026"/>
          </a:xfrm>
        </p:spPr>
        <p:txBody>
          <a:bodyPr/>
          <a:lstStyle/>
          <a:p>
            <a:pPr>
              <a:lnSpc>
                <a:spcPct val="90000"/>
              </a:lnSpc>
              <a:spcBef>
                <a:spcPts val="0"/>
              </a:spcBef>
              <a:spcAft>
                <a:spcPts val="0"/>
              </a:spcAft>
              <a:buClr>
                <a:schemeClr val="dk1"/>
              </a:buClr>
              <a:buSzPct val="100000"/>
              <a:defRPr/>
            </a:pPr>
            <a:r>
              <a:rPr lang="en-US" sz="3200" dirty="0"/>
              <a:t>Prof. Anastasia Ailamaki</a:t>
            </a:r>
          </a:p>
          <a:p>
            <a:pPr>
              <a:buClrTx/>
              <a:buSzPts val="2400"/>
              <a:defRPr/>
            </a:pPr>
            <a:r>
              <a:rPr lang="en-US" sz="3200" dirty="0"/>
              <a:t>Data-Intensive Applications and Systems (DIAS) Lab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99DFD-42B4-CA9F-9E74-883EDA0A096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09FF908-F23E-8BDD-CDBB-DF2E3D6A602E}"/>
              </a:ext>
            </a:extLst>
          </p:cNvPr>
          <p:cNvPicPr>
            <a:picLocks noChangeAspect="1"/>
          </p:cNvPicPr>
          <p:nvPr/>
        </p:nvPicPr>
        <p:blipFill>
          <a:blip r:embed="rId2"/>
          <a:srcRect l="693" t="16990" r="11350" b="68"/>
          <a:stretch/>
        </p:blipFill>
        <p:spPr>
          <a:xfrm>
            <a:off x="4416376" y="4351580"/>
            <a:ext cx="3024000" cy="1976290"/>
          </a:xfrm>
          <a:prstGeom prst="rect">
            <a:avLst/>
          </a:prstGeom>
        </p:spPr>
      </p:pic>
      <p:sp>
        <p:nvSpPr>
          <p:cNvPr id="2" name="Title 1">
            <a:extLst>
              <a:ext uri="{FF2B5EF4-FFF2-40B4-BE49-F238E27FC236}">
                <a16:creationId xmlns:a16="http://schemas.microsoft.com/office/drawing/2014/main" id="{62D4E028-70CD-662B-F3DF-DD72C21B113C}"/>
              </a:ext>
            </a:extLst>
          </p:cNvPr>
          <p:cNvSpPr>
            <a:spLocks noGrp="1"/>
          </p:cNvSpPr>
          <p:nvPr>
            <p:ph type="title"/>
          </p:nvPr>
        </p:nvSpPr>
        <p:spPr/>
        <p:txBody>
          <a:bodyPr/>
          <a:lstStyle/>
          <a:p>
            <a:r>
              <a:rPr lang="en-US" dirty="0"/>
              <a:t>Distributed Join: Scenario #2</a:t>
            </a:r>
          </a:p>
        </p:txBody>
      </p:sp>
      <p:sp>
        <p:nvSpPr>
          <p:cNvPr id="3" name="Text Placeholder 2">
            <a:extLst>
              <a:ext uri="{FF2B5EF4-FFF2-40B4-BE49-F238E27FC236}">
                <a16:creationId xmlns:a16="http://schemas.microsoft.com/office/drawing/2014/main" id="{44CB05D8-7A8D-1708-DDCD-3B1196E03F94}"/>
              </a:ext>
            </a:extLst>
          </p:cNvPr>
          <p:cNvSpPr>
            <a:spLocks noGrp="1"/>
          </p:cNvSpPr>
          <p:nvPr>
            <p:ph type="body" idx="1"/>
          </p:nvPr>
        </p:nvSpPr>
        <p:spPr>
          <a:xfrm>
            <a:off x="609600" y="1219200"/>
            <a:ext cx="8740139" cy="1994114"/>
          </a:xfrm>
        </p:spPr>
        <p:txBody>
          <a:bodyPr/>
          <a:lstStyle/>
          <a:p>
            <a:r>
              <a:rPr lang="en-US" dirty="0"/>
              <a:t>Tables are partitioned on the join attribute.</a:t>
            </a:r>
          </a:p>
          <a:p>
            <a:r>
              <a:rPr lang="en-US" dirty="0"/>
              <a:t>Each node performs the join on local data and then sends to a coordinator node for coalescing.</a:t>
            </a:r>
          </a:p>
        </p:txBody>
      </p:sp>
      <p:sp>
        <p:nvSpPr>
          <p:cNvPr id="4" name="Slide Number Placeholder 3">
            <a:extLst>
              <a:ext uri="{FF2B5EF4-FFF2-40B4-BE49-F238E27FC236}">
                <a16:creationId xmlns:a16="http://schemas.microsoft.com/office/drawing/2014/main" id="{1A14C142-9AF0-661D-9BFC-1000E0164F92}"/>
              </a:ext>
            </a:extLst>
          </p:cNvPr>
          <p:cNvSpPr>
            <a:spLocks noGrp="1"/>
          </p:cNvSpPr>
          <p:nvPr>
            <p:ph type="sldNum" idx="12"/>
          </p:nvPr>
        </p:nvSpPr>
        <p:spPr/>
        <p:txBody>
          <a:bodyPr/>
          <a:lstStyle/>
          <a:p>
            <a:fld id="{00000000-1234-1234-1234-123412341234}" type="slidenum">
              <a:rPr lang="en-US" smtClean="0"/>
              <a:pPr/>
              <a:t>10</a:t>
            </a:fld>
            <a:endParaRPr lang="en-US"/>
          </a:p>
        </p:txBody>
      </p:sp>
      <p:pic>
        <p:nvPicPr>
          <p:cNvPr id="11" name="Picture 10">
            <a:extLst>
              <a:ext uri="{FF2B5EF4-FFF2-40B4-BE49-F238E27FC236}">
                <a16:creationId xmlns:a16="http://schemas.microsoft.com/office/drawing/2014/main" id="{6884E179-0308-1ED6-9A89-1A2EA68145EE}"/>
              </a:ext>
            </a:extLst>
          </p:cNvPr>
          <p:cNvPicPr>
            <a:picLocks noChangeAspect="1"/>
          </p:cNvPicPr>
          <p:nvPr/>
        </p:nvPicPr>
        <p:blipFill>
          <a:blip r:embed="rId3"/>
          <a:stretch>
            <a:fillRect/>
          </a:stretch>
        </p:blipFill>
        <p:spPr>
          <a:xfrm>
            <a:off x="4416376" y="3949970"/>
            <a:ext cx="3431323" cy="2377900"/>
          </a:xfrm>
          <a:prstGeom prst="rect">
            <a:avLst/>
          </a:prstGeom>
        </p:spPr>
      </p:pic>
      <p:pic>
        <p:nvPicPr>
          <p:cNvPr id="13" name="Picture 12">
            <a:extLst>
              <a:ext uri="{FF2B5EF4-FFF2-40B4-BE49-F238E27FC236}">
                <a16:creationId xmlns:a16="http://schemas.microsoft.com/office/drawing/2014/main" id="{D660BD7D-E443-542C-0100-548F1B1D1627}"/>
              </a:ext>
            </a:extLst>
          </p:cNvPr>
          <p:cNvPicPr>
            <a:picLocks noChangeAspect="1"/>
          </p:cNvPicPr>
          <p:nvPr/>
        </p:nvPicPr>
        <p:blipFill>
          <a:blip r:embed="rId4"/>
          <a:srcRect t="13922" r="10444" b="3465"/>
          <a:stretch/>
        </p:blipFill>
        <p:spPr>
          <a:xfrm>
            <a:off x="1047959" y="4351580"/>
            <a:ext cx="3091543" cy="1976290"/>
          </a:xfrm>
          <a:prstGeom prst="rect">
            <a:avLst/>
          </a:prstGeom>
        </p:spPr>
      </p:pic>
      <p:pic>
        <p:nvPicPr>
          <p:cNvPr id="10" name="Picture 9">
            <a:extLst>
              <a:ext uri="{FF2B5EF4-FFF2-40B4-BE49-F238E27FC236}">
                <a16:creationId xmlns:a16="http://schemas.microsoft.com/office/drawing/2014/main" id="{2A1D45E2-E57E-D7D2-DE20-4F274ABFFDB6}"/>
              </a:ext>
            </a:extLst>
          </p:cNvPr>
          <p:cNvPicPr>
            <a:picLocks noChangeAspect="1"/>
          </p:cNvPicPr>
          <p:nvPr/>
        </p:nvPicPr>
        <p:blipFill>
          <a:blip r:embed="rId5"/>
          <a:stretch>
            <a:fillRect/>
          </a:stretch>
        </p:blipFill>
        <p:spPr>
          <a:xfrm>
            <a:off x="2593730" y="4349169"/>
            <a:ext cx="1545608" cy="471431"/>
          </a:xfrm>
          <a:prstGeom prst="rect">
            <a:avLst/>
          </a:prstGeom>
        </p:spPr>
      </p:pic>
      <p:sp>
        <p:nvSpPr>
          <p:cNvPr id="17" name="TextBox 16">
            <a:extLst>
              <a:ext uri="{FF2B5EF4-FFF2-40B4-BE49-F238E27FC236}">
                <a16:creationId xmlns:a16="http://schemas.microsoft.com/office/drawing/2014/main" id="{A2807357-8714-617C-CF73-CA51582152CC}"/>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Tree>
    <p:extLst>
      <p:ext uri="{BB962C8B-B14F-4D97-AF65-F5344CB8AC3E}">
        <p14:creationId xmlns:p14="http://schemas.microsoft.com/office/powerpoint/2010/main" val="8444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0D0C-B0DA-6B89-1768-CBB620002734}"/>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759E57CB-1ADB-6A0A-EBDD-FE07BAAF849E}"/>
              </a:ext>
            </a:extLst>
          </p:cNvPr>
          <p:cNvPicPr>
            <a:picLocks noChangeAspect="1"/>
          </p:cNvPicPr>
          <p:nvPr/>
        </p:nvPicPr>
        <p:blipFill>
          <a:blip r:embed="rId2"/>
          <a:stretch>
            <a:fillRect/>
          </a:stretch>
        </p:blipFill>
        <p:spPr>
          <a:xfrm>
            <a:off x="513078" y="3810131"/>
            <a:ext cx="7772400" cy="2730417"/>
          </a:xfrm>
          <a:prstGeom prst="rect">
            <a:avLst/>
          </a:prstGeom>
        </p:spPr>
      </p:pic>
      <p:pic>
        <p:nvPicPr>
          <p:cNvPr id="20" name="Picture 19">
            <a:extLst>
              <a:ext uri="{FF2B5EF4-FFF2-40B4-BE49-F238E27FC236}">
                <a16:creationId xmlns:a16="http://schemas.microsoft.com/office/drawing/2014/main" id="{78C2E664-21F0-D7B9-6EB0-34A5644F1FB1}"/>
              </a:ext>
            </a:extLst>
          </p:cNvPr>
          <p:cNvPicPr>
            <a:picLocks noChangeAspect="1"/>
          </p:cNvPicPr>
          <p:nvPr/>
        </p:nvPicPr>
        <p:blipFill>
          <a:blip r:embed="rId3"/>
          <a:stretch>
            <a:fillRect/>
          </a:stretch>
        </p:blipFill>
        <p:spPr>
          <a:xfrm>
            <a:off x="513078" y="3810131"/>
            <a:ext cx="7772400" cy="2730417"/>
          </a:xfrm>
          <a:prstGeom prst="rect">
            <a:avLst/>
          </a:prstGeom>
        </p:spPr>
      </p:pic>
      <p:pic>
        <p:nvPicPr>
          <p:cNvPr id="19" name="Picture 18">
            <a:extLst>
              <a:ext uri="{FF2B5EF4-FFF2-40B4-BE49-F238E27FC236}">
                <a16:creationId xmlns:a16="http://schemas.microsoft.com/office/drawing/2014/main" id="{7DCFF537-F090-C9BE-F5AE-413A8B22FEAE}"/>
              </a:ext>
            </a:extLst>
          </p:cNvPr>
          <p:cNvPicPr>
            <a:picLocks noChangeAspect="1"/>
          </p:cNvPicPr>
          <p:nvPr/>
        </p:nvPicPr>
        <p:blipFill>
          <a:blip r:embed="rId4"/>
          <a:stretch>
            <a:fillRect/>
          </a:stretch>
        </p:blipFill>
        <p:spPr>
          <a:xfrm>
            <a:off x="513078" y="3810130"/>
            <a:ext cx="7772400" cy="2730417"/>
          </a:xfrm>
          <a:prstGeom prst="rect">
            <a:avLst/>
          </a:prstGeom>
        </p:spPr>
      </p:pic>
      <p:pic>
        <p:nvPicPr>
          <p:cNvPr id="18" name="Picture 17">
            <a:extLst>
              <a:ext uri="{FF2B5EF4-FFF2-40B4-BE49-F238E27FC236}">
                <a16:creationId xmlns:a16="http://schemas.microsoft.com/office/drawing/2014/main" id="{F44DECE7-A5E4-0EEB-3DB5-0EAFF00A48DF}"/>
              </a:ext>
            </a:extLst>
          </p:cNvPr>
          <p:cNvPicPr>
            <a:picLocks noChangeAspect="1"/>
          </p:cNvPicPr>
          <p:nvPr/>
        </p:nvPicPr>
        <p:blipFill>
          <a:blip r:embed="rId5"/>
          <a:stretch>
            <a:fillRect/>
          </a:stretch>
        </p:blipFill>
        <p:spPr>
          <a:xfrm>
            <a:off x="513078" y="3810129"/>
            <a:ext cx="7772400" cy="2730417"/>
          </a:xfrm>
          <a:prstGeom prst="rect">
            <a:avLst/>
          </a:prstGeom>
        </p:spPr>
      </p:pic>
      <p:sp>
        <p:nvSpPr>
          <p:cNvPr id="2" name="Title 1">
            <a:extLst>
              <a:ext uri="{FF2B5EF4-FFF2-40B4-BE49-F238E27FC236}">
                <a16:creationId xmlns:a16="http://schemas.microsoft.com/office/drawing/2014/main" id="{94F93261-EC43-4D86-4267-B9872D43B34E}"/>
              </a:ext>
            </a:extLst>
          </p:cNvPr>
          <p:cNvSpPr>
            <a:spLocks noGrp="1"/>
          </p:cNvSpPr>
          <p:nvPr>
            <p:ph type="title"/>
          </p:nvPr>
        </p:nvSpPr>
        <p:spPr>
          <a:xfrm>
            <a:off x="154983" y="274638"/>
            <a:ext cx="11833817" cy="792162"/>
          </a:xfrm>
        </p:spPr>
        <p:txBody>
          <a:bodyPr/>
          <a:lstStyle/>
          <a:p>
            <a:r>
              <a:rPr lang="en-US" dirty="0"/>
              <a:t>Distributed Join: Scenario #3 – Broadcast Join</a:t>
            </a:r>
          </a:p>
        </p:txBody>
      </p:sp>
      <p:sp>
        <p:nvSpPr>
          <p:cNvPr id="3" name="Text Placeholder 2">
            <a:extLst>
              <a:ext uri="{FF2B5EF4-FFF2-40B4-BE49-F238E27FC236}">
                <a16:creationId xmlns:a16="http://schemas.microsoft.com/office/drawing/2014/main" id="{B3BFFEA0-C818-AEB1-1CD9-23972F8C7A5B}"/>
              </a:ext>
            </a:extLst>
          </p:cNvPr>
          <p:cNvSpPr>
            <a:spLocks noGrp="1"/>
          </p:cNvSpPr>
          <p:nvPr>
            <p:ph type="body" idx="1"/>
          </p:nvPr>
        </p:nvSpPr>
        <p:spPr>
          <a:xfrm>
            <a:off x="609601" y="1219200"/>
            <a:ext cx="8534400" cy="1994114"/>
          </a:xfrm>
        </p:spPr>
        <p:txBody>
          <a:bodyPr/>
          <a:lstStyle/>
          <a:p>
            <a:r>
              <a:rPr lang="en-US" dirty="0"/>
              <a:t>Both tables are partitioned on different keys. </a:t>
            </a:r>
          </a:p>
          <a:p>
            <a:r>
              <a:rPr lang="en-US" dirty="0"/>
              <a:t>If one of the tables is small, then the DBMS "broadcasts" that table to all nodes.</a:t>
            </a:r>
          </a:p>
        </p:txBody>
      </p:sp>
      <p:sp>
        <p:nvSpPr>
          <p:cNvPr id="4" name="Slide Number Placeholder 3">
            <a:extLst>
              <a:ext uri="{FF2B5EF4-FFF2-40B4-BE49-F238E27FC236}">
                <a16:creationId xmlns:a16="http://schemas.microsoft.com/office/drawing/2014/main" id="{78F96D2F-E22B-1962-1ACD-0D3BE453DD44}"/>
              </a:ext>
            </a:extLst>
          </p:cNvPr>
          <p:cNvSpPr>
            <a:spLocks noGrp="1"/>
          </p:cNvSpPr>
          <p:nvPr>
            <p:ph type="sldNum" idx="12"/>
          </p:nvPr>
        </p:nvSpPr>
        <p:spPr/>
        <p:txBody>
          <a:bodyPr/>
          <a:lstStyle/>
          <a:p>
            <a:fld id="{00000000-1234-1234-1234-123412341234}" type="slidenum">
              <a:rPr lang="en-US" smtClean="0"/>
              <a:pPr/>
              <a:t>11</a:t>
            </a:fld>
            <a:endParaRPr lang="en-US"/>
          </a:p>
        </p:txBody>
      </p:sp>
      <p:sp>
        <p:nvSpPr>
          <p:cNvPr id="25" name="TextBox 24">
            <a:extLst>
              <a:ext uri="{FF2B5EF4-FFF2-40B4-BE49-F238E27FC236}">
                <a16:creationId xmlns:a16="http://schemas.microsoft.com/office/drawing/2014/main" id="{6AD64C74-156B-E774-08AF-71D3FB6AD991}"/>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Tree>
    <p:extLst>
      <p:ext uri="{BB962C8B-B14F-4D97-AF65-F5344CB8AC3E}">
        <p14:creationId xmlns:p14="http://schemas.microsoft.com/office/powerpoint/2010/main" val="33768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3A64-DCB6-AF93-91E7-7E3E7F70B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B0704-70DA-FC1F-EC20-8BC0E568395A}"/>
              </a:ext>
            </a:extLst>
          </p:cNvPr>
          <p:cNvSpPr>
            <a:spLocks noGrp="1"/>
          </p:cNvSpPr>
          <p:nvPr>
            <p:ph type="title"/>
          </p:nvPr>
        </p:nvSpPr>
        <p:spPr/>
        <p:txBody>
          <a:bodyPr/>
          <a:lstStyle/>
          <a:p>
            <a:r>
              <a:rPr lang="en-US" dirty="0"/>
              <a:t>Distributed Join: Scenario #4 – Shuffle Join</a:t>
            </a:r>
          </a:p>
        </p:txBody>
      </p:sp>
      <p:sp>
        <p:nvSpPr>
          <p:cNvPr id="3" name="Text Placeholder 2">
            <a:extLst>
              <a:ext uri="{FF2B5EF4-FFF2-40B4-BE49-F238E27FC236}">
                <a16:creationId xmlns:a16="http://schemas.microsoft.com/office/drawing/2014/main" id="{E385CB2E-1FBE-364B-B5D8-0048D00D0646}"/>
              </a:ext>
            </a:extLst>
          </p:cNvPr>
          <p:cNvSpPr>
            <a:spLocks noGrp="1"/>
          </p:cNvSpPr>
          <p:nvPr>
            <p:ph type="body" idx="1"/>
          </p:nvPr>
        </p:nvSpPr>
        <p:spPr>
          <a:xfrm>
            <a:off x="609601" y="1219200"/>
            <a:ext cx="8534400" cy="1994114"/>
          </a:xfrm>
        </p:spPr>
        <p:txBody>
          <a:bodyPr/>
          <a:lstStyle/>
          <a:p>
            <a:r>
              <a:rPr lang="en-US" dirty="0"/>
              <a:t>Both tables are </a:t>
            </a:r>
            <a:r>
              <a:rPr lang="en-US" b="1" dirty="0"/>
              <a:t>not</a:t>
            </a:r>
            <a:r>
              <a:rPr lang="en-US" dirty="0"/>
              <a:t> partitioned on the join key. The DBMS copies the tables by "shuffling" them across nodes.</a:t>
            </a:r>
          </a:p>
        </p:txBody>
      </p:sp>
      <p:pic>
        <p:nvPicPr>
          <p:cNvPr id="13" name="Picture 12">
            <a:extLst>
              <a:ext uri="{FF2B5EF4-FFF2-40B4-BE49-F238E27FC236}">
                <a16:creationId xmlns:a16="http://schemas.microsoft.com/office/drawing/2014/main" id="{7EF32AC4-2C98-183C-D4E1-A0F3CFAC6356}"/>
              </a:ext>
            </a:extLst>
          </p:cNvPr>
          <p:cNvPicPr>
            <a:picLocks noChangeAspect="1"/>
          </p:cNvPicPr>
          <p:nvPr/>
        </p:nvPicPr>
        <p:blipFill>
          <a:blip r:embed="rId2"/>
          <a:stretch>
            <a:fillRect/>
          </a:stretch>
        </p:blipFill>
        <p:spPr>
          <a:xfrm>
            <a:off x="690033" y="3325768"/>
            <a:ext cx="7772400" cy="3182034"/>
          </a:xfrm>
          <a:prstGeom prst="rect">
            <a:avLst/>
          </a:prstGeom>
        </p:spPr>
      </p:pic>
      <p:pic>
        <p:nvPicPr>
          <p:cNvPr id="11" name="Picture 10">
            <a:extLst>
              <a:ext uri="{FF2B5EF4-FFF2-40B4-BE49-F238E27FC236}">
                <a16:creationId xmlns:a16="http://schemas.microsoft.com/office/drawing/2014/main" id="{6285FAF2-183C-B429-06EB-4B5A583B163D}"/>
              </a:ext>
            </a:extLst>
          </p:cNvPr>
          <p:cNvPicPr>
            <a:picLocks noChangeAspect="1"/>
          </p:cNvPicPr>
          <p:nvPr/>
        </p:nvPicPr>
        <p:blipFill>
          <a:blip r:embed="rId3"/>
          <a:stretch>
            <a:fillRect/>
          </a:stretch>
        </p:blipFill>
        <p:spPr>
          <a:xfrm>
            <a:off x="724437" y="3325768"/>
            <a:ext cx="7772400" cy="3182034"/>
          </a:xfrm>
          <a:prstGeom prst="rect">
            <a:avLst/>
          </a:prstGeom>
        </p:spPr>
      </p:pic>
      <p:pic>
        <p:nvPicPr>
          <p:cNvPr id="10" name="Picture 9">
            <a:extLst>
              <a:ext uri="{FF2B5EF4-FFF2-40B4-BE49-F238E27FC236}">
                <a16:creationId xmlns:a16="http://schemas.microsoft.com/office/drawing/2014/main" id="{EC33BAB4-0298-1CC3-7CBF-AF9FBED5522C}"/>
              </a:ext>
            </a:extLst>
          </p:cNvPr>
          <p:cNvPicPr>
            <a:picLocks noChangeAspect="1"/>
          </p:cNvPicPr>
          <p:nvPr/>
        </p:nvPicPr>
        <p:blipFill>
          <a:blip r:embed="rId4"/>
          <a:stretch>
            <a:fillRect/>
          </a:stretch>
        </p:blipFill>
        <p:spPr>
          <a:xfrm>
            <a:off x="690033" y="3325768"/>
            <a:ext cx="7772400" cy="3182034"/>
          </a:xfrm>
          <a:prstGeom prst="rect">
            <a:avLst/>
          </a:prstGeom>
        </p:spPr>
      </p:pic>
      <p:pic>
        <p:nvPicPr>
          <p:cNvPr id="9" name="Picture 8">
            <a:extLst>
              <a:ext uri="{FF2B5EF4-FFF2-40B4-BE49-F238E27FC236}">
                <a16:creationId xmlns:a16="http://schemas.microsoft.com/office/drawing/2014/main" id="{26A8CED8-45FA-4C62-96A5-5B610F32EA6D}"/>
              </a:ext>
            </a:extLst>
          </p:cNvPr>
          <p:cNvPicPr>
            <a:picLocks noChangeAspect="1"/>
          </p:cNvPicPr>
          <p:nvPr/>
        </p:nvPicPr>
        <p:blipFill>
          <a:blip r:embed="rId5"/>
          <a:stretch>
            <a:fillRect/>
          </a:stretch>
        </p:blipFill>
        <p:spPr>
          <a:xfrm>
            <a:off x="690033" y="3325768"/>
            <a:ext cx="7772400" cy="3182034"/>
          </a:xfrm>
          <a:prstGeom prst="rect">
            <a:avLst/>
          </a:prstGeom>
        </p:spPr>
      </p:pic>
      <p:pic>
        <p:nvPicPr>
          <p:cNvPr id="8" name="Picture 7">
            <a:extLst>
              <a:ext uri="{FF2B5EF4-FFF2-40B4-BE49-F238E27FC236}">
                <a16:creationId xmlns:a16="http://schemas.microsoft.com/office/drawing/2014/main" id="{FBC2004F-F4F3-7FF1-EFCB-91F03F42D345}"/>
              </a:ext>
            </a:extLst>
          </p:cNvPr>
          <p:cNvPicPr>
            <a:picLocks noChangeAspect="1"/>
          </p:cNvPicPr>
          <p:nvPr/>
        </p:nvPicPr>
        <p:blipFill>
          <a:blip r:embed="rId6"/>
          <a:stretch>
            <a:fillRect/>
          </a:stretch>
        </p:blipFill>
        <p:spPr>
          <a:xfrm>
            <a:off x="690033" y="3330427"/>
            <a:ext cx="7772400" cy="3182034"/>
          </a:xfrm>
          <a:prstGeom prst="rect">
            <a:avLst/>
          </a:prstGeom>
        </p:spPr>
      </p:pic>
      <p:pic>
        <p:nvPicPr>
          <p:cNvPr id="5" name="Picture 4">
            <a:extLst>
              <a:ext uri="{FF2B5EF4-FFF2-40B4-BE49-F238E27FC236}">
                <a16:creationId xmlns:a16="http://schemas.microsoft.com/office/drawing/2014/main" id="{6D6DFA1C-5EC9-10C6-F077-EF8C7318F349}"/>
              </a:ext>
            </a:extLst>
          </p:cNvPr>
          <p:cNvPicPr>
            <a:picLocks noChangeAspect="1"/>
          </p:cNvPicPr>
          <p:nvPr/>
        </p:nvPicPr>
        <p:blipFill>
          <a:blip r:embed="rId7"/>
          <a:stretch>
            <a:fillRect/>
          </a:stretch>
        </p:blipFill>
        <p:spPr>
          <a:xfrm>
            <a:off x="690033" y="3325768"/>
            <a:ext cx="7772400" cy="3182034"/>
          </a:xfrm>
          <a:prstGeom prst="rect">
            <a:avLst/>
          </a:prstGeom>
        </p:spPr>
      </p:pic>
      <p:sp>
        <p:nvSpPr>
          <p:cNvPr id="7" name="TextBox 6">
            <a:extLst>
              <a:ext uri="{FF2B5EF4-FFF2-40B4-BE49-F238E27FC236}">
                <a16:creationId xmlns:a16="http://schemas.microsoft.com/office/drawing/2014/main" id="{A42BCE75-CD0B-751F-1519-0AA3D5CBEC58}"/>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
        <p:nvSpPr>
          <p:cNvPr id="4" name="Slide Number Placeholder 3">
            <a:extLst>
              <a:ext uri="{FF2B5EF4-FFF2-40B4-BE49-F238E27FC236}">
                <a16:creationId xmlns:a16="http://schemas.microsoft.com/office/drawing/2014/main" id="{F20976C8-6F4D-F2A4-6AB4-FADCAB01B4C3}"/>
              </a:ext>
            </a:extLst>
          </p:cNvPr>
          <p:cNvSpPr>
            <a:spLocks noGrp="1"/>
          </p:cNvSpPr>
          <p:nvPr>
            <p:ph type="sldNum" idx="12"/>
          </p:nvPr>
        </p:nvSpPr>
        <p:spPr/>
        <p:txBody>
          <a:bodyPr/>
          <a:lstStyle/>
          <a:p>
            <a:fld id="{00000000-1234-1234-1234-123412341234}" type="slidenum">
              <a:rPr lang="en-US" smtClean="0"/>
              <a:pPr/>
              <a:t>12</a:t>
            </a:fld>
            <a:endParaRPr lang="en-US"/>
          </a:p>
        </p:txBody>
      </p:sp>
    </p:spTree>
    <p:extLst>
      <p:ext uri="{BB962C8B-B14F-4D97-AF65-F5344CB8AC3E}">
        <p14:creationId xmlns:p14="http://schemas.microsoft.com/office/powerpoint/2010/main" val="124400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472" name="Google Shape;472;p2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dirty="0"/>
          </a:p>
          <a:p>
            <a:pPr marL="342900">
              <a:buSzPts val="3200"/>
              <a:buFont typeface="Calibri"/>
              <a:buChar char="•"/>
            </a:pPr>
            <a:r>
              <a:rPr lang="en-US" dirty="0"/>
              <a:t>Distributed query execution is built on top of partitioning</a:t>
            </a:r>
            <a:endParaRPr dirty="0"/>
          </a:p>
          <a:p>
            <a:pPr marL="342900" indent="-139700">
              <a:buSzPts val="3200"/>
              <a:buNone/>
            </a:pPr>
            <a:endParaRPr dirty="0"/>
          </a:p>
          <a:p>
            <a:pPr marL="342900">
              <a:buSzPts val="3200"/>
              <a:buFont typeface="Calibri"/>
              <a:buChar char="•"/>
            </a:pPr>
            <a:r>
              <a:rPr lang="en-US" dirty="0"/>
              <a:t>Shuffling data is slow</a:t>
            </a:r>
          </a:p>
          <a:p>
            <a:pPr marL="800100" lvl="1">
              <a:buSzPts val="3200"/>
              <a:buFont typeface="Calibri"/>
              <a:buChar char="•"/>
            </a:pPr>
            <a:r>
              <a:rPr lang="en-US" dirty="0"/>
              <a:t>Essential to match the partitioning scheme to expected workload</a:t>
            </a:r>
            <a:endParaRPr dirty="0"/>
          </a:p>
          <a:p>
            <a:pPr marL="342900" indent="-139700">
              <a:buSzPts val="3200"/>
              <a:buNone/>
            </a:pPr>
            <a:endParaRPr dirty="0"/>
          </a:p>
          <a:p>
            <a:pPr marL="342900" indent="-139700">
              <a:buSzPts val="3200"/>
              <a:buNone/>
            </a:pPr>
            <a:endParaRPr dirty="0"/>
          </a:p>
        </p:txBody>
      </p:sp>
      <p:sp>
        <p:nvSpPr>
          <p:cNvPr id="473" name="Google Shape;473;p2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479" name="Google Shape;479;p2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b="1"/>
              <a:t>MapReduce model</a:t>
            </a:r>
            <a:endParaRPr/>
          </a:p>
          <a:p>
            <a:pPr marL="742950" lvl="1" indent="-285750">
              <a:buSzPts val="2400"/>
              <a:buFont typeface="Calibri"/>
              <a:buChar char="–"/>
            </a:pPr>
            <a:r>
              <a:rPr lang="en-US" b="1"/>
              <a:t>Programming model</a:t>
            </a:r>
            <a:endParaRPr/>
          </a:p>
          <a:p>
            <a:pPr marL="742950" lvl="1" indent="-285750">
              <a:buSzPts val="2400"/>
              <a:buFont typeface="Calibri"/>
              <a:buChar char="–"/>
            </a:pPr>
            <a:r>
              <a:rPr lang="en-US"/>
              <a:t>Under the hood</a:t>
            </a:r>
            <a:endParaRPr/>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480" name="Google Shape;480;p2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Programming models for Big Data</a:t>
            </a:r>
            <a:endParaRPr/>
          </a:p>
        </p:txBody>
      </p:sp>
      <p:sp>
        <p:nvSpPr>
          <p:cNvPr id="487" name="Google Shape;487;p2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Big data is a game changer</a:t>
            </a:r>
            <a:endParaRPr dirty="0"/>
          </a:p>
          <a:p>
            <a:pPr marL="742950" lvl="1" indent="-285750">
              <a:buSzPts val="2400"/>
              <a:buFont typeface="Calibri"/>
              <a:buChar char="–"/>
            </a:pPr>
            <a:r>
              <a:rPr lang="en-US" dirty="0"/>
              <a:t>large amounts of raw data</a:t>
            </a:r>
            <a:endParaRPr dirty="0"/>
          </a:p>
          <a:p>
            <a:pPr marL="742950" lvl="1" indent="-285750">
              <a:buSzPts val="2400"/>
              <a:buFont typeface="Calibri"/>
              <a:buChar char="–"/>
            </a:pPr>
            <a:r>
              <a:rPr lang="en-US" dirty="0"/>
              <a:t>diverse (non-relational) computations e.g. summaries, inverted indices, different representations</a:t>
            </a:r>
            <a:endParaRPr dirty="0"/>
          </a:p>
          <a:p>
            <a:pPr marL="742950" lvl="1" indent="-285750">
              <a:buSzPts val="2400"/>
              <a:buFont typeface="Calibri"/>
              <a:buChar char="–"/>
            </a:pPr>
            <a:r>
              <a:rPr lang="en-US" dirty="0"/>
              <a:t>requires parallelizing over 1000s nodes for timely responses</a:t>
            </a:r>
            <a:endParaRPr dirty="0"/>
          </a:p>
          <a:p>
            <a:pPr marL="342900">
              <a:buSzPts val="3200"/>
              <a:buFont typeface="Calibri"/>
              <a:buChar char="•"/>
            </a:pPr>
            <a:r>
              <a:rPr lang="en-US" dirty="0"/>
              <a:t>Distributed computation is usually simple but requires complex code to handle distribution, FT, scheduling, partitioning</a:t>
            </a:r>
            <a:endParaRPr dirty="0"/>
          </a:p>
          <a:p>
            <a:pPr marL="342900">
              <a:buSzPts val="3200"/>
              <a:buFont typeface="Calibri"/>
              <a:buChar char="•"/>
            </a:pPr>
            <a:r>
              <a:rPr lang="en-US" dirty="0"/>
              <a:t>The MapReduce approach: code using functional model, hide complexity behind a library</a:t>
            </a:r>
            <a:endParaRPr dirty="0"/>
          </a:p>
        </p:txBody>
      </p:sp>
      <p:sp>
        <p:nvSpPr>
          <p:cNvPr id="488" name="Google Shape;488;p2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9"/>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vision…</a:t>
            </a:r>
            <a:endParaRPr/>
          </a:p>
        </p:txBody>
      </p:sp>
      <p:sp>
        <p:nvSpPr>
          <p:cNvPr id="496" name="Google Shape;496;p29"/>
          <p:cNvSpPr/>
          <p:nvPr/>
        </p:nvSpPr>
        <p:spPr>
          <a:xfrm>
            <a:off x="1775521" y="2678247"/>
            <a:ext cx="1584175"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4000">
                <a:solidFill>
                  <a:schemeClr val="lt1"/>
                </a:solidFill>
                <a:latin typeface="Calibri"/>
                <a:ea typeface="Calibri"/>
                <a:cs typeface="Calibri"/>
                <a:sym typeface="Calibri"/>
              </a:rPr>
              <a:t>Huge</a:t>
            </a:r>
            <a:endParaRPr sz="2400">
              <a:solidFill>
                <a:schemeClr val="lt1"/>
              </a:solidFill>
              <a:latin typeface="Calibri"/>
              <a:ea typeface="Calibri"/>
              <a:cs typeface="Calibri"/>
              <a:sym typeface="Calibri"/>
            </a:endParaRPr>
          </a:p>
          <a:p>
            <a:pPr algn="ctr"/>
            <a:r>
              <a:rPr lang="en-US" sz="4000">
                <a:solidFill>
                  <a:schemeClr val="lt1"/>
                </a:solidFill>
                <a:latin typeface="Calibri"/>
                <a:ea typeface="Calibri"/>
                <a:cs typeface="Calibri"/>
                <a:sym typeface="Calibri"/>
              </a:rPr>
              <a:t>data</a:t>
            </a:r>
            <a:endParaRPr sz="2400">
              <a:solidFill>
                <a:schemeClr val="lt1"/>
              </a:solidFill>
              <a:latin typeface="Calibri"/>
              <a:ea typeface="Calibri"/>
              <a:cs typeface="Calibri"/>
              <a:sym typeface="Calibri"/>
            </a:endParaRPr>
          </a:p>
          <a:p>
            <a:pPr algn="ctr"/>
            <a:r>
              <a:rPr lang="en-US" sz="4000">
                <a:solidFill>
                  <a:schemeClr val="lt1"/>
                </a:solidFill>
                <a:latin typeface="Calibri"/>
                <a:ea typeface="Calibri"/>
                <a:cs typeface="Calibri"/>
                <a:sym typeface="Calibri"/>
              </a:rPr>
              <a:t>file</a:t>
            </a:r>
            <a:endParaRPr sz="2400">
              <a:solidFill>
                <a:schemeClr val="lt1"/>
              </a:solidFill>
              <a:latin typeface="Calibri"/>
              <a:ea typeface="Calibri"/>
              <a:cs typeface="Calibri"/>
              <a:sym typeface="Calibri"/>
            </a:endParaRPr>
          </a:p>
        </p:txBody>
      </p:sp>
      <p:cxnSp>
        <p:nvCxnSpPr>
          <p:cNvPr id="497" name="Google Shape;497;p29"/>
          <p:cNvCxnSpPr/>
          <p:nvPr/>
        </p:nvCxnSpPr>
        <p:spPr>
          <a:xfrm>
            <a:off x="1811525" y="3304132"/>
            <a:ext cx="1584175" cy="0"/>
          </a:xfrm>
          <a:prstGeom prst="straightConnector1">
            <a:avLst/>
          </a:prstGeom>
          <a:noFill/>
          <a:ln w="31750" cap="flat" cmpd="sng">
            <a:solidFill>
              <a:schemeClr val="dk1"/>
            </a:solidFill>
            <a:prstDash val="dot"/>
            <a:round/>
            <a:headEnd type="none" w="sm" len="sm"/>
            <a:tailEnd type="none" w="sm" len="sm"/>
          </a:ln>
        </p:spPr>
      </p:cxnSp>
      <p:cxnSp>
        <p:nvCxnSpPr>
          <p:cNvPr id="498" name="Google Shape;498;p29"/>
          <p:cNvCxnSpPr/>
          <p:nvPr/>
        </p:nvCxnSpPr>
        <p:spPr>
          <a:xfrm>
            <a:off x="1811525" y="4072217"/>
            <a:ext cx="1584175" cy="0"/>
          </a:xfrm>
          <a:prstGeom prst="straightConnector1">
            <a:avLst/>
          </a:prstGeom>
          <a:noFill/>
          <a:ln w="31750" cap="flat" cmpd="sng">
            <a:solidFill>
              <a:schemeClr val="dk1"/>
            </a:solidFill>
            <a:prstDash val="dot"/>
            <a:round/>
            <a:headEnd type="none" w="sm" len="sm"/>
            <a:tailEnd type="none" w="sm" len="sm"/>
          </a:ln>
        </p:spPr>
      </p:cxnSp>
      <p:cxnSp>
        <p:nvCxnSpPr>
          <p:cNvPr id="499" name="Google Shape;499;p29"/>
          <p:cNvCxnSpPr/>
          <p:nvPr/>
        </p:nvCxnSpPr>
        <p:spPr>
          <a:xfrm>
            <a:off x="1811525" y="4840302"/>
            <a:ext cx="1584175" cy="0"/>
          </a:xfrm>
          <a:prstGeom prst="straightConnector1">
            <a:avLst/>
          </a:prstGeom>
          <a:noFill/>
          <a:ln w="31750" cap="flat" cmpd="sng">
            <a:solidFill>
              <a:schemeClr val="dk1"/>
            </a:solidFill>
            <a:prstDash val="dot"/>
            <a:round/>
            <a:headEnd type="none" w="sm" len="sm"/>
            <a:tailEnd type="none" w="sm" len="sm"/>
          </a:ln>
        </p:spPr>
      </p:cxnSp>
      <p:cxnSp>
        <p:nvCxnSpPr>
          <p:cNvPr id="500" name="Google Shape;500;p29"/>
          <p:cNvCxnSpPr/>
          <p:nvPr/>
        </p:nvCxnSpPr>
        <p:spPr>
          <a:xfrm>
            <a:off x="1811525" y="5608388"/>
            <a:ext cx="1584175" cy="0"/>
          </a:xfrm>
          <a:prstGeom prst="straightConnector1">
            <a:avLst/>
          </a:prstGeom>
          <a:noFill/>
          <a:ln w="31750" cap="flat" cmpd="sng">
            <a:solidFill>
              <a:schemeClr val="dk1"/>
            </a:solidFill>
            <a:prstDash val="dot"/>
            <a:round/>
            <a:headEnd type="none" w="sm" len="sm"/>
            <a:tailEnd type="none" w="sm" len="sm"/>
          </a:ln>
        </p:spPr>
      </p:cxnSp>
      <p:sp>
        <p:nvSpPr>
          <p:cNvPr id="501" name="Google Shape;501;p29"/>
          <p:cNvSpPr/>
          <p:nvPr/>
        </p:nvSpPr>
        <p:spPr>
          <a:xfrm>
            <a:off x="7680176" y="3866257"/>
            <a:ext cx="728084" cy="1107996"/>
          </a:xfrm>
          <a:prstGeom prst="rect">
            <a:avLst/>
          </a:prstGeom>
          <a:noFill/>
          <a:ln>
            <a:noFill/>
          </a:ln>
        </p:spPr>
        <p:txBody>
          <a:bodyPr spcFirstLastPara="1" wrap="square" lIns="91425" tIns="45700" rIns="91425" bIns="45700" anchor="t" anchorCtr="0">
            <a:spAutoFit/>
          </a:bodyPr>
          <a:lstStyle/>
          <a:p>
            <a:r>
              <a:rPr lang="en-US" sz="6600">
                <a:solidFill>
                  <a:schemeClr val="dk1"/>
                </a:solidFill>
                <a:latin typeface="Calibri"/>
                <a:ea typeface="Calibri"/>
                <a:cs typeface="Calibri"/>
                <a:sym typeface="Calibri"/>
              </a:rPr>
              <a:t>U</a:t>
            </a:r>
            <a:endParaRPr sz="2400">
              <a:solidFill>
                <a:schemeClr val="dk1"/>
              </a:solidFill>
              <a:latin typeface="Calibri"/>
              <a:ea typeface="Calibri"/>
              <a:cs typeface="Calibri"/>
              <a:sym typeface="Calibri"/>
            </a:endParaRPr>
          </a:p>
        </p:txBody>
      </p:sp>
      <p:sp>
        <p:nvSpPr>
          <p:cNvPr id="502" name="Google Shape;502;p29"/>
          <p:cNvSpPr/>
          <p:nvPr/>
        </p:nvSpPr>
        <p:spPr>
          <a:xfrm>
            <a:off x="8385116" y="2678247"/>
            <a:ext cx="1825685"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4400">
                <a:solidFill>
                  <a:schemeClr val="lt1"/>
                </a:solidFill>
                <a:latin typeface="Calibri"/>
                <a:ea typeface="Calibri"/>
                <a:cs typeface="Calibri"/>
                <a:sym typeface="Calibri"/>
              </a:rPr>
              <a:t>Result</a:t>
            </a:r>
            <a:endParaRPr sz="2400">
              <a:solidFill>
                <a:schemeClr val="lt1"/>
              </a:solidFill>
              <a:latin typeface="Calibri"/>
              <a:ea typeface="Calibri"/>
              <a:cs typeface="Calibri"/>
              <a:sym typeface="Calibri"/>
            </a:endParaRPr>
          </a:p>
        </p:txBody>
      </p:sp>
      <p:sp>
        <p:nvSpPr>
          <p:cNvPr id="503" name="Google Shape;503;p29"/>
          <p:cNvSpPr/>
          <p:nvPr/>
        </p:nvSpPr>
        <p:spPr>
          <a:xfrm>
            <a:off x="3735278" y="2726036"/>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1</a:t>
            </a:r>
            <a:endParaRPr sz="2400">
              <a:solidFill>
                <a:schemeClr val="lt1"/>
              </a:solidFill>
              <a:latin typeface="Calibri"/>
              <a:ea typeface="Calibri"/>
              <a:cs typeface="Calibri"/>
              <a:sym typeface="Calibri"/>
            </a:endParaRPr>
          </a:p>
        </p:txBody>
      </p:sp>
      <p:sp>
        <p:nvSpPr>
          <p:cNvPr id="504" name="Google Shape;504;p29"/>
          <p:cNvSpPr/>
          <p:nvPr/>
        </p:nvSpPr>
        <p:spPr>
          <a:xfrm>
            <a:off x="3735278" y="3444528"/>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2</a:t>
            </a:r>
            <a:endParaRPr sz="2400">
              <a:solidFill>
                <a:schemeClr val="lt1"/>
              </a:solidFill>
              <a:latin typeface="Calibri"/>
              <a:ea typeface="Calibri"/>
              <a:cs typeface="Calibri"/>
              <a:sym typeface="Calibri"/>
            </a:endParaRPr>
          </a:p>
        </p:txBody>
      </p:sp>
      <p:sp>
        <p:nvSpPr>
          <p:cNvPr id="505" name="Google Shape;505;p29"/>
          <p:cNvSpPr/>
          <p:nvPr/>
        </p:nvSpPr>
        <p:spPr>
          <a:xfrm>
            <a:off x="3735278" y="4163020"/>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3</a:t>
            </a:r>
            <a:endParaRPr sz="2400">
              <a:solidFill>
                <a:schemeClr val="lt1"/>
              </a:solidFill>
              <a:latin typeface="Calibri"/>
              <a:ea typeface="Calibri"/>
              <a:cs typeface="Calibri"/>
              <a:sym typeface="Calibri"/>
            </a:endParaRPr>
          </a:p>
        </p:txBody>
      </p:sp>
      <p:sp>
        <p:nvSpPr>
          <p:cNvPr id="506" name="Google Shape;506;p29"/>
          <p:cNvSpPr/>
          <p:nvPr/>
        </p:nvSpPr>
        <p:spPr>
          <a:xfrm>
            <a:off x="3719737" y="4881512"/>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4</a:t>
            </a:r>
            <a:endParaRPr sz="2400">
              <a:solidFill>
                <a:schemeClr val="lt1"/>
              </a:solidFill>
              <a:latin typeface="Calibri"/>
              <a:ea typeface="Calibri"/>
              <a:cs typeface="Calibri"/>
              <a:sym typeface="Calibri"/>
            </a:endParaRPr>
          </a:p>
        </p:txBody>
      </p:sp>
      <p:sp>
        <p:nvSpPr>
          <p:cNvPr id="507" name="Google Shape;507;p29"/>
          <p:cNvSpPr/>
          <p:nvPr/>
        </p:nvSpPr>
        <p:spPr>
          <a:xfrm>
            <a:off x="3719737" y="5600004"/>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5</a:t>
            </a:r>
            <a:endParaRPr sz="2400">
              <a:solidFill>
                <a:schemeClr val="lt1"/>
              </a:solidFill>
              <a:latin typeface="Calibri"/>
              <a:ea typeface="Calibri"/>
              <a:cs typeface="Calibri"/>
              <a:sym typeface="Calibri"/>
            </a:endParaRPr>
          </a:p>
        </p:txBody>
      </p:sp>
      <p:sp>
        <p:nvSpPr>
          <p:cNvPr id="508" name="Google Shape;508;p29"/>
          <p:cNvSpPr txBox="1">
            <a:spLocks noGrp="1"/>
          </p:cNvSpPr>
          <p:nvPr>
            <p:ph type="body" idx="1"/>
          </p:nvPr>
        </p:nvSpPr>
        <p:spPr>
          <a:xfrm>
            <a:off x="1981200" y="1289462"/>
            <a:ext cx="8075240" cy="113142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buSzPts val="3200"/>
              <a:buNone/>
            </a:pPr>
            <a:r>
              <a:rPr lang="en-US"/>
              <a:t>Sample function: convert all text to upper case</a:t>
            </a:r>
            <a:endParaRPr/>
          </a:p>
        </p:txBody>
      </p:sp>
      <p:cxnSp>
        <p:nvCxnSpPr>
          <p:cNvPr id="509" name="Google Shape;509;p29"/>
          <p:cNvCxnSpPr/>
          <p:nvPr/>
        </p:nvCxnSpPr>
        <p:spPr>
          <a:xfrm>
            <a:off x="3320300" y="375418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0" name="Google Shape;510;p29"/>
          <p:cNvCxnSpPr/>
          <p:nvPr/>
        </p:nvCxnSpPr>
        <p:spPr>
          <a:xfrm>
            <a:off x="3320300" y="44922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1" name="Google Shape;511;p29"/>
          <p:cNvCxnSpPr/>
          <p:nvPr/>
        </p:nvCxnSpPr>
        <p:spPr>
          <a:xfrm>
            <a:off x="3320300" y="517634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2" name="Google Shape;512;p29"/>
          <p:cNvCxnSpPr/>
          <p:nvPr/>
        </p:nvCxnSpPr>
        <p:spPr>
          <a:xfrm>
            <a:off x="3320300" y="595393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3" name="Google Shape;513;p29"/>
          <p:cNvCxnSpPr/>
          <p:nvPr/>
        </p:nvCxnSpPr>
        <p:spPr>
          <a:xfrm>
            <a:off x="3320300" y="301610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4" name="Google Shape;514;p29"/>
          <p:cNvCxnSpPr/>
          <p:nvPr/>
        </p:nvCxnSpPr>
        <p:spPr>
          <a:xfrm>
            <a:off x="4799856" y="375418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5" name="Google Shape;515;p29"/>
          <p:cNvCxnSpPr/>
          <p:nvPr/>
        </p:nvCxnSpPr>
        <p:spPr>
          <a:xfrm>
            <a:off x="4799856" y="44922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6" name="Google Shape;516;p29"/>
          <p:cNvCxnSpPr/>
          <p:nvPr/>
        </p:nvCxnSpPr>
        <p:spPr>
          <a:xfrm>
            <a:off x="4799856" y="517634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7" name="Google Shape;517;p29"/>
          <p:cNvCxnSpPr/>
          <p:nvPr/>
        </p:nvCxnSpPr>
        <p:spPr>
          <a:xfrm>
            <a:off x="4799856" y="595393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8" name="Google Shape;518;p29"/>
          <p:cNvCxnSpPr/>
          <p:nvPr/>
        </p:nvCxnSpPr>
        <p:spPr>
          <a:xfrm>
            <a:off x="4799856" y="3016100"/>
            <a:ext cx="432048" cy="0"/>
          </a:xfrm>
          <a:prstGeom prst="straightConnector1">
            <a:avLst/>
          </a:prstGeom>
          <a:noFill/>
          <a:ln w="44450" cap="flat" cmpd="sng">
            <a:solidFill>
              <a:schemeClr val="dk1"/>
            </a:solidFill>
            <a:prstDash val="solid"/>
            <a:round/>
            <a:headEnd type="none" w="sm" len="sm"/>
            <a:tailEnd type="triangle" w="med" len="med"/>
          </a:ln>
        </p:spPr>
      </p:cxnSp>
      <p:sp>
        <p:nvSpPr>
          <p:cNvPr id="519" name="Google Shape;519;p29"/>
          <p:cNvSpPr/>
          <p:nvPr/>
        </p:nvSpPr>
        <p:spPr>
          <a:xfrm>
            <a:off x="5231905" y="2687789"/>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0" name="Google Shape;520;p29"/>
          <p:cNvSpPr/>
          <p:nvPr/>
        </p:nvSpPr>
        <p:spPr>
          <a:xfrm>
            <a:off x="5231905" y="3419570"/>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1" name="Google Shape;521;p29"/>
          <p:cNvSpPr/>
          <p:nvPr/>
        </p:nvSpPr>
        <p:spPr>
          <a:xfrm>
            <a:off x="5231905" y="4151351"/>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2" name="Google Shape;522;p29"/>
          <p:cNvSpPr/>
          <p:nvPr/>
        </p:nvSpPr>
        <p:spPr>
          <a:xfrm>
            <a:off x="5231905" y="4883132"/>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3" name="Google Shape;523;p29"/>
          <p:cNvSpPr/>
          <p:nvPr/>
        </p:nvSpPr>
        <p:spPr>
          <a:xfrm>
            <a:off x="5231905" y="5614913"/>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4" name="Google Shape;524;p29"/>
          <p:cNvSpPr/>
          <p:nvPr/>
        </p:nvSpPr>
        <p:spPr>
          <a:xfrm>
            <a:off x="6471582" y="2726036"/>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1</a:t>
            </a:r>
            <a:endParaRPr sz="2400">
              <a:solidFill>
                <a:schemeClr val="lt1"/>
              </a:solidFill>
              <a:latin typeface="Calibri"/>
              <a:ea typeface="Calibri"/>
              <a:cs typeface="Calibri"/>
              <a:sym typeface="Calibri"/>
            </a:endParaRPr>
          </a:p>
        </p:txBody>
      </p:sp>
      <p:sp>
        <p:nvSpPr>
          <p:cNvPr id="525" name="Google Shape;525;p29"/>
          <p:cNvSpPr/>
          <p:nvPr/>
        </p:nvSpPr>
        <p:spPr>
          <a:xfrm>
            <a:off x="6471582" y="3444528"/>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2</a:t>
            </a:r>
            <a:endParaRPr sz="2400">
              <a:solidFill>
                <a:schemeClr val="lt1"/>
              </a:solidFill>
              <a:latin typeface="Calibri"/>
              <a:ea typeface="Calibri"/>
              <a:cs typeface="Calibri"/>
              <a:sym typeface="Calibri"/>
            </a:endParaRPr>
          </a:p>
        </p:txBody>
      </p:sp>
      <p:sp>
        <p:nvSpPr>
          <p:cNvPr id="526" name="Google Shape;526;p29"/>
          <p:cNvSpPr/>
          <p:nvPr/>
        </p:nvSpPr>
        <p:spPr>
          <a:xfrm>
            <a:off x="6471582" y="4163020"/>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3</a:t>
            </a:r>
            <a:endParaRPr sz="2400">
              <a:solidFill>
                <a:schemeClr val="lt1"/>
              </a:solidFill>
              <a:latin typeface="Calibri"/>
              <a:ea typeface="Calibri"/>
              <a:cs typeface="Calibri"/>
              <a:sym typeface="Calibri"/>
            </a:endParaRPr>
          </a:p>
        </p:txBody>
      </p:sp>
      <p:sp>
        <p:nvSpPr>
          <p:cNvPr id="527" name="Google Shape;527;p29"/>
          <p:cNvSpPr/>
          <p:nvPr/>
        </p:nvSpPr>
        <p:spPr>
          <a:xfrm>
            <a:off x="6456041" y="4881512"/>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4</a:t>
            </a:r>
            <a:endParaRPr sz="2400">
              <a:solidFill>
                <a:schemeClr val="lt1"/>
              </a:solidFill>
              <a:latin typeface="Calibri"/>
              <a:ea typeface="Calibri"/>
              <a:cs typeface="Calibri"/>
              <a:sym typeface="Calibri"/>
            </a:endParaRPr>
          </a:p>
        </p:txBody>
      </p:sp>
      <p:sp>
        <p:nvSpPr>
          <p:cNvPr id="528" name="Google Shape;528;p29"/>
          <p:cNvSpPr/>
          <p:nvPr/>
        </p:nvSpPr>
        <p:spPr>
          <a:xfrm>
            <a:off x="6456041" y="5600004"/>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5</a:t>
            </a:r>
            <a:endParaRPr sz="2400">
              <a:solidFill>
                <a:schemeClr val="lt1"/>
              </a:solidFill>
              <a:latin typeface="Calibri"/>
              <a:ea typeface="Calibri"/>
              <a:cs typeface="Calibri"/>
              <a:sym typeface="Calibri"/>
            </a:endParaRPr>
          </a:p>
        </p:txBody>
      </p:sp>
      <p:cxnSp>
        <p:nvCxnSpPr>
          <p:cNvPr id="529" name="Google Shape;529;p29"/>
          <p:cNvCxnSpPr/>
          <p:nvPr/>
        </p:nvCxnSpPr>
        <p:spPr>
          <a:xfrm>
            <a:off x="6056604" y="375418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0" name="Google Shape;530;p29"/>
          <p:cNvCxnSpPr/>
          <p:nvPr/>
        </p:nvCxnSpPr>
        <p:spPr>
          <a:xfrm>
            <a:off x="6056604" y="44922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1" name="Google Shape;531;p29"/>
          <p:cNvCxnSpPr/>
          <p:nvPr/>
        </p:nvCxnSpPr>
        <p:spPr>
          <a:xfrm>
            <a:off x="6056604" y="517634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2" name="Google Shape;532;p29"/>
          <p:cNvCxnSpPr/>
          <p:nvPr/>
        </p:nvCxnSpPr>
        <p:spPr>
          <a:xfrm>
            <a:off x="6056604" y="595393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3" name="Google Shape;533;p29"/>
          <p:cNvCxnSpPr/>
          <p:nvPr/>
        </p:nvCxnSpPr>
        <p:spPr>
          <a:xfrm>
            <a:off x="6056604" y="3016100"/>
            <a:ext cx="432048" cy="0"/>
          </a:xfrm>
          <a:prstGeom prst="straightConnector1">
            <a:avLst/>
          </a:prstGeom>
          <a:noFill/>
          <a:ln w="44450" cap="flat" cmpd="sng">
            <a:solidFill>
              <a:schemeClr val="dk1"/>
            </a:solidFill>
            <a:prstDash val="solid"/>
            <a:round/>
            <a:headEnd type="none" w="sm" len="sm"/>
            <a:tailEnd type="triangle" w="med" len="med"/>
          </a:ln>
        </p:spPr>
      </p:cxnSp>
      <p:sp>
        <p:nvSpPr>
          <p:cNvPr id="534" name="Google Shape;534;p29"/>
          <p:cNvSpPr/>
          <p:nvPr/>
        </p:nvSpPr>
        <p:spPr>
          <a:xfrm>
            <a:off x="3020421" y="1923229"/>
            <a:ext cx="2762311" cy="830956"/>
          </a:xfrm>
          <a:prstGeom prst="rect">
            <a:avLst/>
          </a:prstGeom>
          <a:noFill/>
          <a:ln>
            <a:noFill/>
          </a:ln>
        </p:spPr>
        <p:txBody>
          <a:bodyPr spcFirstLastPara="1" wrap="square" lIns="91425" tIns="45700" rIns="91425" bIns="45700" anchor="t" anchorCtr="0">
            <a:spAutoFit/>
          </a:bodyPr>
          <a:lstStyle/>
          <a:p>
            <a:pPr algn="ctr"/>
            <a:r>
              <a:rPr lang="en-US" sz="2400" dirty="0">
                <a:solidFill>
                  <a:schemeClr val="dk1"/>
                </a:solidFill>
                <a:latin typeface="Calibri"/>
                <a:ea typeface="Calibri"/>
                <a:cs typeface="Calibri"/>
                <a:sym typeface="Calibri"/>
              </a:rPr>
              <a:t>Splits may be </a:t>
            </a:r>
            <a:endParaRPr sz="2400" dirty="0">
              <a:solidFill>
                <a:schemeClr val="dk1"/>
              </a:solidFill>
              <a:latin typeface="Calibri"/>
              <a:ea typeface="Calibri"/>
              <a:cs typeface="Calibri"/>
              <a:sym typeface="Calibri"/>
            </a:endParaRPr>
          </a:p>
          <a:p>
            <a:pPr algn="ctr"/>
            <a:r>
              <a:rPr lang="en-US" sz="2400" dirty="0">
                <a:solidFill>
                  <a:schemeClr val="dk1"/>
                </a:solidFill>
                <a:latin typeface="Calibri"/>
                <a:ea typeface="Calibri"/>
                <a:cs typeface="Calibri"/>
                <a:sym typeface="Calibri"/>
              </a:rPr>
              <a:t>stored at diff. nodes</a:t>
            </a:r>
            <a:endParaRPr sz="2400" dirty="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1E9AFA2C-95EA-E55B-1814-1A00346CD202}"/>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0"/>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vision (2)</a:t>
            </a:r>
            <a:endParaRPr/>
          </a:p>
        </p:txBody>
      </p:sp>
      <p:sp>
        <p:nvSpPr>
          <p:cNvPr id="542" name="Google Shape;542;p30"/>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buSzPts val="3200"/>
              <a:buNone/>
            </a:pPr>
            <a:r>
              <a:rPr lang="en-US" dirty="0"/>
              <a:t>More complicated: the word-count problem</a:t>
            </a:r>
            <a:endParaRPr dirty="0"/>
          </a:p>
          <a:p>
            <a:pPr marL="342900">
              <a:buSzPts val="3200"/>
              <a:buFont typeface="Calibri"/>
              <a:buChar char="•"/>
            </a:pPr>
            <a:r>
              <a:rPr lang="en-US" dirty="0"/>
              <a:t>Huge file: extract frequencies of words</a:t>
            </a:r>
            <a:endParaRPr dirty="0"/>
          </a:p>
          <a:p>
            <a:pPr marL="342900">
              <a:buSzPts val="3200"/>
              <a:buFont typeface="Calibri"/>
              <a:buChar char="•"/>
            </a:pPr>
            <a:r>
              <a:rPr lang="en-US" dirty="0"/>
              <a:t>Example</a:t>
            </a:r>
            <a:br>
              <a:rPr lang="en-US" dirty="0"/>
            </a:br>
            <a:endParaRPr dirty="0"/>
          </a:p>
          <a:p>
            <a:pPr marL="342900" indent="-139700">
              <a:buSzPts val="3200"/>
              <a:buNone/>
            </a:pPr>
            <a:endParaRPr dirty="0"/>
          </a:p>
          <a:p>
            <a:pPr marL="342900" indent="-139700">
              <a:buSzPts val="3200"/>
              <a:buNone/>
            </a:pPr>
            <a:endParaRPr dirty="0"/>
          </a:p>
          <a:p>
            <a:pPr marL="0" indent="0">
              <a:buSzPts val="3200"/>
              <a:buNone/>
            </a:pPr>
            <a:r>
              <a:rPr lang="en-US" dirty="0"/>
              <a:t>Extracted frequencies:</a:t>
            </a:r>
            <a:endParaRPr dirty="0"/>
          </a:p>
          <a:p>
            <a:pPr marL="342900">
              <a:buSzPts val="3200"/>
              <a:buFont typeface="Calibri"/>
              <a:buChar char="•"/>
            </a:pPr>
            <a:r>
              <a:rPr lang="en-US" dirty="0"/>
              <a:t>&lt;Logic,1&gt;, &lt;will,2&gt;, &lt;get,1&gt;, &lt;you,2&gt;, …</a:t>
            </a:r>
            <a:endParaRPr dirty="0"/>
          </a:p>
          <a:p>
            <a:pPr marL="342900" indent="-139700">
              <a:buSzPts val="3200"/>
              <a:buNone/>
            </a:pPr>
            <a:endParaRPr dirty="0"/>
          </a:p>
        </p:txBody>
      </p:sp>
      <p:sp>
        <p:nvSpPr>
          <p:cNvPr id="541" name="Google Shape;541;p30"/>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17</a:t>
            </a:fld>
            <a:endParaRPr/>
          </a:p>
        </p:txBody>
      </p:sp>
      <p:sp>
        <p:nvSpPr>
          <p:cNvPr id="543" name="Google Shape;543;p30"/>
          <p:cNvSpPr/>
          <p:nvPr/>
        </p:nvSpPr>
        <p:spPr>
          <a:xfrm>
            <a:off x="2567608" y="2958044"/>
            <a:ext cx="5148064" cy="830997"/>
          </a:xfrm>
          <a:prstGeom prst="rect">
            <a:avLst/>
          </a:prstGeom>
          <a:solidFill>
            <a:srgbClr val="C4BD97"/>
          </a:solid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Logic will get you from A to B.</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Imagination will take you everywhere.</a:t>
            </a:r>
            <a:endParaRPr sz="2400">
              <a:solidFill>
                <a:schemeClr val="dk1"/>
              </a:solidFill>
              <a:latin typeface="Calibri"/>
              <a:ea typeface="Calibri"/>
              <a:cs typeface="Calibri"/>
              <a:sym typeface="Calibri"/>
            </a:endParaRPr>
          </a:p>
        </p:txBody>
      </p:sp>
      <p:pic>
        <p:nvPicPr>
          <p:cNvPr id="544" name="Google Shape;544;p30"/>
          <p:cNvPicPr preferRelativeResize="0"/>
          <p:nvPr/>
        </p:nvPicPr>
        <p:blipFill rotWithShape="1">
          <a:blip r:embed="rId3">
            <a:alphaModFix/>
          </a:blip>
          <a:srcRect/>
          <a:stretch/>
        </p:blipFill>
        <p:spPr>
          <a:xfrm>
            <a:off x="8834785" y="2362238"/>
            <a:ext cx="1616486" cy="2088483"/>
          </a:xfrm>
          <a:prstGeom prst="rect">
            <a:avLst/>
          </a:prstGeom>
          <a:noFill/>
          <a:ln>
            <a:noFill/>
          </a:ln>
        </p:spPr>
      </p:pic>
      <p:sp>
        <p:nvSpPr>
          <p:cNvPr id="545" name="Google Shape;545;p30"/>
          <p:cNvSpPr/>
          <p:nvPr/>
        </p:nvSpPr>
        <p:spPr>
          <a:xfrm>
            <a:off x="8752156" y="4398204"/>
            <a:ext cx="191584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Einstein once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said…</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1"/>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vision (3)</a:t>
            </a:r>
            <a:endParaRPr/>
          </a:p>
        </p:txBody>
      </p:sp>
      <p:sp>
        <p:nvSpPr>
          <p:cNvPr id="553" name="Google Shape;553;p31"/>
          <p:cNvSpPr/>
          <p:nvPr/>
        </p:nvSpPr>
        <p:spPr>
          <a:xfrm>
            <a:off x="1775520" y="2328110"/>
            <a:ext cx="1296144"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3600">
                <a:solidFill>
                  <a:schemeClr val="lt1"/>
                </a:solidFill>
                <a:latin typeface="Calibri"/>
                <a:ea typeface="Calibri"/>
                <a:cs typeface="Calibri"/>
                <a:sym typeface="Calibri"/>
              </a:rPr>
              <a:t>Huge</a:t>
            </a:r>
            <a:endParaRPr sz="2400">
              <a:solidFill>
                <a:schemeClr val="lt1"/>
              </a:solidFill>
              <a:latin typeface="Calibri"/>
              <a:ea typeface="Calibri"/>
              <a:cs typeface="Calibri"/>
              <a:sym typeface="Calibri"/>
            </a:endParaRPr>
          </a:p>
          <a:p>
            <a:pPr algn="ctr"/>
            <a:r>
              <a:rPr lang="en-US" sz="3600">
                <a:solidFill>
                  <a:schemeClr val="lt1"/>
                </a:solidFill>
                <a:latin typeface="Calibri"/>
                <a:ea typeface="Calibri"/>
                <a:cs typeface="Calibri"/>
                <a:sym typeface="Calibri"/>
              </a:rPr>
              <a:t>data</a:t>
            </a:r>
            <a:endParaRPr sz="2400">
              <a:solidFill>
                <a:schemeClr val="lt1"/>
              </a:solidFill>
              <a:latin typeface="Calibri"/>
              <a:ea typeface="Calibri"/>
              <a:cs typeface="Calibri"/>
              <a:sym typeface="Calibri"/>
            </a:endParaRPr>
          </a:p>
          <a:p>
            <a:pPr algn="ctr"/>
            <a:r>
              <a:rPr lang="en-US" sz="3600">
                <a:solidFill>
                  <a:schemeClr val="lt1"/>
                </a:solidFill>
                <a:latin typeface="Calibri"/>
                <a:ea typeface="Calibri"/>
                <a:cs typeface="Calibri"/>
                <a:sym typeface="Calibri"/>
              </a:rPr>
              <a:t>file</a:t>
            </a:r>
            <a:endParaRPr sz="2400">
              <a:solidFill>
                <a:schemeClr val="lt1"/>
              </a:solidFill>
              <a:latin typeface="Calibri"/>
              <a:ea typeface="Calibri"/>
              <a:cs typeface="Calibri"/>
              <a:sym typeface="Calibri"/>
            </a:endParaRPr>
          </a:p>
        </p:txBody>
      </p:sp>
      <p:cxnSp>
        <p:nvCxnSpPr>
          <p:cNvPr id="554" name="Google Shape;554;p31"/>
          <p:cNvCxnSpPr/>
          <p:nvPr/>
        </p:nvCxnSpPr>
        <p:spPr>
          <a:xfrm>
            <a:off x="1811524" y="2953996"/>
            <a:ext cx="1296144" cy="0"/>
          </a:xfrm>
          <a:prstGeom prst="straightConnector1">
            <a:avLst/>
          </a:prstGeom>
          <a:noFill/>
          <a:ln w="31750" cap="flat" cmpd="sng">
            <a:solidFill>
              <a:schemeClr val="dk1"/>
            </a:solidFill>
            <a:prstDash val="dot"/>
            <a:round/>
            <a:headEnd type="none" w="sm" len="sm"/>
            <a:tailEnd type="none" w="sm" len="sm"/>
          </a:ln>
        </p:spPr>
      </p:cxnSp>
      <p:cxnSp>
        <p:nvCxnSpPr>
          <p:cNvPr id="555" name="Google Shape;555;p31"/>
          <p:cNvCxnSpPr/>
          <p:nvPr/>
        </p:nvCxnSpPr>
        <p:spPr>
          <a:xfrm>
            <a:off x="1811524" y="3722081"/>
            <a:ext cx="1296144" cy="0"/>
          </a:xfrm>
          <a:prstGeom prst="straightConnector1">
            <a:avLst/>
          </a:prstGeom>
          <a:noFill/>
          <a:ln w="31750" cap="flat" cmpd="sng">
            <a:solidFill>
              <a:schemeClr val="dk1"/>
            </a:solidFill>
            <a:prstDash val="dot"/>
            <a:round/>
            <a:headEnd type="none" w="sm" len="sm"/>
            <a:tailEnd type="none" w="sm" len="sm"/>
          </a:ln>
        </p:spPr>
      </p:cxnSp>
      <p:cxnSp>
        <p:nvCxnSpPr>
          <p:cNvPr id="556" name="Google Shape;556;p31"/>
          <p:cNvCxnSpPr/>
          <p:nvPr/>
        </p:nvCxnSpPr>
        <p:spPr>
          <a:xfrm>
            <a:off x="1811524" y="4490166"/>
            <a:ext cx="1296144" cy="0"/>
          </a:xfrm>
          <a:prstGeom prst="straightConnector1">
            <a:avLst/>
          </a:prstGeom>
          <a:noFill/>
          <a:ln w="31750" cap="flat" cmpd="sng">
            <a:solidFill>
              <a:schemeClr val="dk1"/>
            </a:solidFill>
            <a:prstDash val="dot"/>
            <a:round/>
            <a:headEnd type="none" w="sm" len="sm"/>
            <a:tailEnd type="none" w="sm" len="sm"/>
          </a:ln>
        </p:spPr>
      </p:cxnSp>
      <p:cxnSp>
        <p:nvCxnSpPr>
          <p:cNvPr id="557" name="Google Shape;557;p31"/>
          <p:cNvCxnSpPr/>
          <p:nvPr/>
        </p:nvCxnSpPr>
        <p:spPr>
          <a:xfrm>
            <a:off x="1811524" y="5258252"/>
            <a:ext cx="1296144" cy="0"/>
          </a:xfrm>
          <a:prstGeom prst="straightConnector1">
            <a:avLst/>
          </a:prstGeom>
          <a:noFill/>
          <a:ln w="31750" cap="flat" cmpd="sng">
            <a:solidFill>
              <a:schemeClr val="dk1"/>
            </a:solidFill>
            <a:prstDash val="dot"/>
            <a:round/>
            <a:headEnd type="none" w="sm" len="sm"/>
            <a:tailEnd type="none" w="sm" len="sm"/>
          </a:ln>
        </p:spPr>
      </p:cxnSp>
      <p:sp>
        <p:nvSpPr>
          <p:cNvPr id="558" name="Google Shape;558;p31"/>
          <p:cNvSpPr/>
          <p:nvPr/>
        </p:nvSpPr>
        <p:spPr>
          <a:xfrm>
            <a:off x="8896308" y="3578589"/>
            <a:ext cx="728084" cy="1107996"/>
          </a:xfrm>
          <a:prstGeom prst="rect">
            <a:avLst/>
          </a:prstGeom>
          <a:noFill/>
          <a:ln>
            <a:noFill/>
          </a:ln>
        </p:spPr>
        <p:txBody>
          <a:bodyPr spcFirstLastPara="1" wrap="square" lIns="91425" tIns="45700" rIns="91425" bIns="45700" anchor="t" anchorCtr="0">
            <a:spAutoFit/>
          </a:bodyPr>
          <a:lstStyle/>
          <a:p>
            <a:r>
              <a:rPr lang="en-US" sz="6600">
                <a:solidFill>
                  <a:schemeClr val="dk1"/>
                </a:solidFill>
                <a:latin typeface="Calibri"/>
                <a:ea typeface="Calibri"/>
                <a:cs typeface="Calibri"/>
                <a:sym typeface="Calibri"/>
              </a:rPr>
              <a:t>U</a:t>
            </a:r>
            <a:endParaRPr sz="2400">
              <a:solidFill>
                <a:schemeClr val="dk1"/>
              </a:solidFill>
              <a:latin typeface="Calibri"/>
              <a:ea typeface="Calibri"/>
              <a:cs typeface="Calibri"/>
              <a:sym typeface="Calibri"/>
            </a:endParaRPr>
          </a:p>
        </p:txBody>
      </p:sp>
      <p:sp>
        <p:nvSpPr>
          <p:cNvPr id="559" name="Google Shape;559;p31"/>
          <p:cNvSpPr/>
          <p:nvPr/>
        </p:nvSpPr>
        <p:spPr>
          <a:xfrm>
            <a:off x="9516380" y="2377932"/>
            <a:ext cx="1116124"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Result</a:t>
            </a:r>
            <a:endParaRPr sz="2400">
              <a:solidFill>
                <a:schemeClr val="lt1"/>
              </a:solidFill>
              <a:latin typeface="Calibri"/>
              <a:ea typeface="Calibri"/>
              <a:cs typeface="Calibri"/>
              <a:sym typeface="Calibri"/>
            </a:endParaRPr>
          </a:p>
        </p:txBody>
      </p:sp>
      <p:sp>
        <p:nvSpPr>
          <p:cNvPr id="560" name="Google Shape;560;p31"/>
          <p:cNvSpPr/>
          <p:nvPr/>
        </p:nvSpPr>
        <p:spPr>
          <a:xfrm>
            <a:off x="3503712" y="2375900"/>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1</a:t>
            </a:r>
            <a:endParaRPr sz="2400">
              <a:solidFill>
                <a:schemeClr val="lt1"/>
              </a:solidFill>
              <a:latin typeface="Calibri"/>
              <a:ea typeface="Calibri"/>
              <a:cs typeface="Calibri"/>
              <a:sym typeface="Calibri"/>
            </a:endParaRPr>
          </a:p>
        </p:txBody>
      </p:sp>
      <p:sp>
        <p:nvSpPr>
          <p:cNvPr id="561" name="Google Shape;561;p31"/>
          <p:cNvSpPr/>
          <p:nvPr/>
        </p:nvSpPr>
        <p:spPr>
          <a:xfrm>
            <a:off x="3503712" y="3094392"/>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2</a:t>
            </a:r>
            <a:endParaRPr sz="2400">
              <a:solidFill>
                <a:schemeClr val="lt1"/>
              </a:solidFill>
              <a:latin typeface="Calibri"/>
              <a:ea typeface="Calibri"/>
              <a:cs typeface="Calibri"/>
              <a:sym typeface="Calibri"/>
            </a:endParaRPr>
          </a:p>
        </p:txBody>
      </p:sp>
      <p:sp>
        <p:nvSpPr>
          <p:cNvPr id="562" name="Google Shape;562;p31"/>
          <p:cNvSpPr/>
          <p:nvPr/>
        </p:nvSpPr>
        <p:spPr>
          <a:xfrm>
            <a:off x="3503712" y="3812884"/>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3</a:t>
            </a:r>
            <a:endParaRPr sz="2400">
              <a:solidFill>
                <a:schemeClr val="lt1"/>
              </a:solidFill>
              <a:latin typeface="Calibri"/>
              <a:ea typeface="Calibri"/>
              <a:cs typeface="Calibri"/>
              <a:sym typeface="Calibri"/>
            </a:endParaRPr>
          </a:p>
        </p:txBody>
      </p:sp>
      <p:sp>
        <p:nvSpPr>
          <p:cNvPr id="563" name="Google Shape;563;p31"/>
          <p:cNvSpPr/>
          <p:nvPr/>
        </p:nvSpPr>
        <p:spPr>
          <a:xfrm>
            <a:off x="3488171" y="4531376"/>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4</a:t>
            </a:r>
            <a:endParaRPr sz="2400">
              <a:solidFill>
                <a:schemeClr val="lt1"/>
              </a:solidFill>
              <a:latin typeface="Calibri"/>
              <a:ea typeface="Calibri"/>
              <a:cs typeface="Calibri"/>
              <a:sym typeface="Calibri"/>
            </a:endParaRPr>
          </a:p>
        </p:txBody>
      </p:sp>
      <p:sp>
        <p:nvSpPr>
          <p:cNvPr id="564" name="Google Shape;564;p31"/>
          <p:cNvSpPr/>
          <p:nvPr/>
        </p:nvSpPr>
        <p:spPr>
          <a:xfrm>
            <a:off x="3488171" y="5249868"/>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5</a:t>
            </a:r>
            <a:endParaRPr sz="2400">
              <a:solidFill>
                <a:schemeClr val="lt1"/>
              </a:solidFill>
              <a:latin typeface="Calibri"/>
              <a:ea typeface="Calibri"/>
              <a:cs typeface="Calibri"/>
              <a:sym typeface="Calibri"/>
            </a:endParaRPr>
          </a:p>
        </p:txBody>
      </p:sp>
      <p:sp>
        <p:nvSpPr>
          <p:cNvPr id="565" name="Google Shape;565;p31"/>
          <p:cNvSpPr txBox="1">
            <a:spLocks noGrp="1"/>
          </p:cNvSpPr>
          <p:nvPr>
            <p:ph type="body" idx="1"/>
          </p:nvPr>
        </p:nvSpPr>
        <p:spPr>
          <a:xfrm>
            <a:off x="1847528" y="980729"/>
            <a:ext cx="7787208" cy="113142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buSzPts val="3200"/>
              <a:buNone/>
            </a:pPr>
            <a:r>
              <a:rPr lang="en-US"/>
              <a:t>Sample application: the word-count example</a:t>
            </a:r>
            <a:endParaRPr/>
          </a:p>
        </p:txBody>
      </p:sp>
      <p:cxnSp>
        <p:nvCxnSpPr>
          <p:cNvPr id="566" name="Google Shape;566;p31"/>
          <p:cNvCxnSpPr/>
          <p:nvPr/>
        </p:nvCxnSpPr>
        <p:spPr>
          <a:xfrm>
            <a:off x="3071664" y="340404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67" name="Google Shape;567;p31"/>
          <p:cNvCxnSpPr/>
          <p:nvPr/>
        </p:nvCxnSpPr>
        <p:spPr>
          <a:xfrm>
            <a:off x="3071664" y="4142128"/>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68" name="Google Shape;568;p31"/>
          <p:cNvCxnSpPr/>
          <p:nvPr/>
        </p:nvCxnSpPr>
        <p:spPr>
          <a:xfrm>
            <a:off x="3071664" y="482620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69" name="Google Shape;569;p31"/>
          <p:cNvCxnSpPr/>
          <p:nvPr/>
        </p:nvCxnSpPr>
        <p:spPr>
          <a:xfrm>
            <a:off x="3071664" y="560379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0" name="Google Shape;570;p31"/>
          <p:cNvCxnSpPr/>
          <p:nvPr/>
        </p:nvCxnSpPr>
        <p:spPr>
          <a:xfrm>
            <a:off x="3071664" y="26659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1" name="Google Shape;571;p31"/>
          <p:cNvCxnSpPr/>
          <p:nvPr/>
        </p:nvCxnSpPr>
        <p:spPr>
          <a:xfrm>
            <a:off x="4439816" y="340404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2" name="Google Shape;572;p31"/>
          <p:cNvCxnSpPr/>
          <p:nvPr/>
        </p:nvCxnSpPr>
        <p:spPr>
          <a:xfrm>
            <a:off x="4439816" y="4142128"/>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3" name="Google Shape;573;p31"/>
          <p:cNvCxnSpPr/>
          <p:nvPr/>
        </p:nvCxnSpPr>
        <p:spPr>
          <a:xfrm>
            <a:off x="4439816" y="482620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4" name="Google Shape;574;p31"/>
          <p:cNvCxnSpPr/>
          <p:nvPr/>
        </p:nvCxnSpPr>
        <p:spPr>
          <a:xfrm>
            <a:off x="4439816" y="560379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5" name="Google Shape;575;p31"/>
          <p:cNvCxnSpPr/>
          <p:nvPr/>
        </p:nvCxnSpPr>
        <p:spPr>
          <a:xfrm>
            <a:off x="4439816" y="2665964"/>
            <a:ext cx="432048" cy="0"/>
          </a:xfrm>
          <a:prstGeom prst="straightConnector1">
            <a:avLst/>
          </a:prstGeom>
          <a:noFill/>
          <a:ln w="44450" cap="flat" cmpd="sng">
            <a:solidFill>
              <a:schemeClr val="dk1"/>
            </a:solidFill>
            <a:prstDash val="solid"/>
            <a:round/>
            <a:headEnd type="none" w="sm" len="sm"/>
            <a:tailEnd type="triangle" w="med" len="med"/>
          </a:ln>
        </p:spPr>
      </p:cxnSp>
      <p:sp>
        <p:nvSpPr>
          <p:cNvPr id="576" name="Google Shape;576;p31"/>
          <p:cNvSpPr/>
          <p:nvPr/>
        </p:nvSpPr>
        <p:spPr>
          <a:xfrm>
            <a:off x="4871864" y="2337653"/>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77" name="Google Shape;577;p31"/>
          <p:cNvSpPr/>
          <p:nvPr/>
        </p:nvSpPr>
        <p:spPr>
          <a:xfrm>
            <a:off x="4871864" y="3069434"/>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78" name="Google Shape;578;p31"/>
          <p:cNvSpPr/>
          <p:nvPr/>
        </p:nvSpPr>
        <p:spPr>
          <a:xfrm>
            <a:off x="4871864" y="3801215"/>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79" name="Google Shape;579;p31"/>
          <p:cNvSpPr/>
          <p:nvPr/>
        </p:nvSpPr>
        <p:spPr>
          <a:xfrm>
            <a:off x="4871864" y="4532996"/>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80" name="Google Shape;580;p31"/>
          <p:cNvSpPr/>
          <p:nvPr/>
        </p:nvSpPr>
        <p:spPr>
          <a:xfrm>
            <a:off x="4871864" y="5264777"/>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cxnSp>
        <p:nvCxnSpPr>
          <p:cNvPr id="581" name="Google Shape;581;p31"/>
          <p:cNvCxnSpPr>
            <a:stCxn id="576" idx="6"/>
            <a:endCxn id="582" idx="2"/>
          </p:cNvCxnSpPr>
          <p:nvPr/>
        </p:nvCxnSpPr>
        <p:spPr>
          <a:xfrm>
            <a:off x="5692526" y="2654948"/>
            <a:ext cx="883800" cy="6063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582" name="Google Shape;582;p31"/>
          <p:cNvSpPr/>
          <p:nvPr/>
        </p:nvSpPr>
        <p:spPr>
          <a:xfrm>
            <a:off x="6576212" y="2944076"/>
            <a:ext cx="1175972"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583" name="Google Shape;583;p31"/>
          <p:cNvSpPr/>
          <p:nvPr/>
        </p:nvSpPr>
        <p:spPr>
          <a:xfrm>
            <a:off x="6576212" y="3675857"/>
            <a:ext cx="1175972"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584" name="Google Shape;584;p31"/>
          <p:cNvSpPr/>
          <p:nvPr/>
        </p:nvSpPr>
        <p:spPr>
          <a:xfrm>
            <a:off x="6576212" y="4407638"/>
            <a:ext cx="1175972"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cxnSp>
        <p:nvCxnSpPr>
          <p:cNvPr id="585" name="Google Shape;585;p31"/>
          <p:cNvCxnSpPr>
            <a:stCxn id="576" idx="6"/>
            <a:endCxn id="583" idx="2"/>
          </p:cNvCxnSpPr>
          <p:nvPr/>
        </p:nvCxnSpPr>
        <p:spPr>
          <a:xfrm>
            <a:off x="5692526" y="2654948"/>
            <a:ext cx="883800" cy="13383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86" name="Google Shape;586;p31"/>
          <p:cNvCxnSpPr>
            <a:stCxn id="576" idx="6"/>
            <a:endCxn id="584" idx="2"/>
          </p:cNvCxnSpPr>
          <p:nvPr/>
        </p:nvCxnSpPr>
        <p:spPr>
          <a:xfrm>
            <a:off x="5692526" y="2654948"/>
            <a:ext cx="883800" cy="20700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587" name="Google Shape;587;p31"/>
          <p:cNvSpPr/>
          <p:nvPr/>
        </p:nvSpPr>
        <p:spPr>
          <a:xfrm rot="-5400002">
            <a:off x="5463546" y="4377523"/>
            <a:ext cx="1375826" cy="830997"/>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Repeated</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for all</a:t>
            </a:r>
            <a:endParaRPr sz="2400">
              <a:solidFill>
                <a:schemeClr val="dk1"/>
              </a:solidFill>
              <a:latin typeface="Calibri"/>
              <a:ea typeface="Calibri"/>
              <a:cs typeface="Calibri"/>
              <a:sym typeface="Calibri"/>
            </a:endParaRPr>
          </a:p>
        </p:txBody>
      </p:sp>
      <p:cxnSp>
        <p:nvCxnSpPr>
          <p:cNvPr id="588" name="Google Shape;588;p31"/>
          <p:cNvCxnSpPr>
            <a:stCxn id="577" idx="6"/>
            <a:endCxn id="582" idx="2"/>
          </p:cNvCxnSpPr>
          <p:nvPr/>
        </p:nvCxnSpPr>
        <p:spPr>
          <a:xfrm rot="10800000" flipH="1">
            <a:off x="5692526" y="3261329"/>
            <a:ext cx="883800" cy="1254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89" name="Google Shape;589;p31"/>
          <p:cNvCxnSpPr>
            <a:stCxn id="577" idx="6"/>
            <a:endCxn id="583" idx="2"/>
          </p:cNvCxnSpPr>
          <p:nvPr/>
        </p:nvCxnSpPr>
        <p:spPr>
          <a:xfrm>
            <a:off x="5692526" y="3386729"/>
            <a:ext cx="883800" cy="6063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90" name="Google Shape;590;p31"/>
          <p:cNvCxnSpPr>
            <a:stCxn id="577" idx="6"/>
            <a:endCxn id="584" idx="2"/>
          </p:cNvCxnSpPr>
          <p:nvPr/>
        </p:nvCxnSpPr>
        <p:spPr>
          <a:xfrm>
            <a:off x="5692526" y="3386729"/>
            <a:ext cx="883800" cy="13383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901"/>
              </a:srgbClr>
            </a:outerShdw>
          </a:effectLst>
        </p:spPr>
      </p:cxnSp>
      <p:sp>
        <p:nvSpPr>
          <p:cNvPr id="591" name="Google Shape;591;p31"/>
          <p:cNvSpPr/>
          <p:nvPr/>
        </p:nvSpPr>
        <p:spPr>
          <a:xfrm>
            <a:off x="8141766" y="2984492"/>
            <a:ext cx="754543"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out 1</a:t>
            </a:r>
            <a:endParaRPr sz="2400">
              <a:solidFill>
                <a:schemeClr val="lt1"/>
              </a:solidFill>
              <a:latin typeface="Calibri"/>
              <a:ea typeface="Calibri"/>
              <a:cs typeface="Calibri"/>
              <a:sym typeface="Calibri"/>
            </a:endParaRPr>
          </a:p>
        </p:txBody>
      </p:sp>
      <p:sp>
        <p:nvSpPr>
          <p:cNvPr id="592" name="Google Shape;592;p31"/>
          <p:cNvSpPr/>
          <p:nvPr/>
        </p:nvSpPr>
        <p:spPr>
          <a:xfrm>
            <a:off x="8141766" y="3702983"/>
            <a:ext cx="754543"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out 2</a:t>
            </a:r>
            <a:endParaRPr sz="2400">
              <a:solidFill>
                <a:schemeClr val="lt1"/>
              </a:solidFill>
              <a:latin typeface="Calibri"/>
              <a:ea typeface="Calibri"/>
              <a:cs typeface="Calibri"/>
              <a:sym typeface="Calibri"/>
            </a:endParaRPr>
          </a:p>
        </p:txBody>
      </p:sp>
      <p:sp>
        <p:nvSpPr>
          <p:cNvPr id="593" name="Google Shape;593;p31"/>
          <p:cNvSpPr/>
          <p:nvPr/>
        </p:nvSpPr>
        <p:spPr>
          <a:xfrm>
            <a:off x="8141766" y="4421476"/>
            <a:ext cx="754543"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out 3</a:t>
            </a:r>
            <a:endParaRPr sz="2400">
              <a:solidFill>
                <a:schemeClr val="lt1"/>
              </a:solidFill>
              <a:latin typeface="Calibri"/>
              <a:ea typeface="Calibri"/>
              <a:cs typeface="Calibri"/>
              <a:sym typeface="Calibri"/>
            </a:endParaRPr>
          </a:p>
        </p:txBody>
      </p:sp>
      <p:cxnSp>
        <p:nvCxnSpPr>
          <p:cNvPr id="594" name="Google Shape;594;p31"/>
          <p:cNvCxnSpPr/>
          <p:nvPr/>
        </p:nvCxnSpPr>
        <p:spPr>
          <a:xfrm>
            <a:off x="7806002" y="3980110"/>
            <a:ext cx="306223" cy="0"/>
          </a:xfrm>
          <a:prstGeom prst="straightConnector1">
            <a:avLst/>
          </a:prstGeom>
          <a:noFill/>
          <a:ln w="44450" cap="flat" cmpd="sng">
            <a:solidFill>
              <a:schemeClr val="dk1"/>
            </a:solidFill>
            <a:prstDash val="solid"/>
            <a:round/>
            <a:headEnd type="none" w="sm" len="sm"/>
            <a:tailEnd type="triangle" w="med" len="med"/>
          </a:ln>
        </p:spPr>
      </p:cxnSp>
      <p:cxnSp>
        <p:nvCxnSpPr>
          <p:cNvPr id="595" name="Google Shape;595;p31"/>
          <p:cNvCxnSpPr/>
          <p:nvPr/>
        </p:nvCxnSpPr>
        <p:spPr>
          <a:xfrm>
            <a:off x="7806002" y="4718192"/>
            <a:ext cx="306223" cy="0"/>
          </a:xfrm>
          <a:prstGeom prst="straightConnector1">
            <a:avLst/>
          </a:prstGeom>
          <a:noFill/>
          <a:ln w="44450" cap="flat" cmpd="sng">
            <a:solidFill>
              <a:schemeClr val="dk1"/>
            </a:solidFill>
            <a:prstDash val="solid"/>
            <a:round/>
            <a:headEnd type="none" w="sm" len="sm"/>
            <a:tailEnd type="triangle" w="med" len="med"/>
          </a:ln>
        </p:spPr>
      </p:cxnSp>
      <p:cxnSp>
        <p:nvCxnSpPr>
          <p:cNvPr id="596" name="Google Shape;596;p31"/>
          <p:cNvCxnSpPr/>
          <p:nvPr/>
        </p:nvCxnSpPr>
        <p:spPr>
          <a:xfrm>
            <a:off x="7806002" y="3242028"/>
            <a:ext cx="306223" cy="0"/>
          </a:xfrm>
          <a:prstGeom prst="straightConnector1">
            <a:avLst/>
          </a:prstGeom>
          <a:noFill/>
          <a:ln w="44450" cap="flat" cmpd="sng">
            <a:solidFill>
              <a:schemeClr val="dk1"/>
            </a:solidFill>
            <a:prstDash val="solid"/>
            <a:round/>
            <a:headEnd type="none" w="sm" len="sm"/>
            <a:tailEnd type="triangle" w="med" len="med"/>
          </a:ln>
        </p:spPr>
      </p:cxnSp>
      <p:sp>
        <p:nvSpPr>
          <p:cNvPr id="597" name="Google Shape;597;p31"/>
          <p:cNvSpPr/>
          <p:nvPr/>
        </p:nvSpPr>
        <p:spPr>
          <a:xfrm>
            <a:off x="4390413" y="5877273"/>
            <a:ext cx="178356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Local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computation</a:t>
            </a:r>
            <a:endParaRPr sz="2400">
              <a:solidFill>
                <a:schemeClr val="dk1"/>
              </a:solidFill>
              <a:latin typeface="Calibri"/>
              <a:ea typeface="Calibri"/>
              <a:cs typeface="Calibri"/>
              <a:sym typeface="Calibri"/>
            </a:endParaRPr>
          </a:p>
        </p:txBody>
      </p:sp>
      <p:sp>
        <p:nvSpPr>
          <p:cNvPr id="598" name="Google Shape;598;p31"/>
          <p:cNvSpPr/>
          <p:nvPr/>
        </p:nvSpPr>
        <p:spPr>
          <a:xfrm>
            <a:off x="6317703" y="5517233"/>
            <a:ext cx="2314993" cy="1200329"/>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Merging of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results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grouped by word</a:t>
            </a:r>
            <a:endParaRPr sz="2400">
              <a:solidFill>
                <a:schemeClr val="dk1"/>
              </a:solidFill>
              <a:latin typeface="Calibri"/>
              <a:ea typeface="Calibri"/>
              <a:cs typeface="Calibri"/>
              <a:sym typeface="Calibri"/>
            </a:endParaRPr>
          </a:p>
        </p:txBody>
      </p:sp>
      <p:sp>
        <p:nvSpPr>
          <p:cNvPr id="599" name="Google Shape;599;p31"/>
          <p:cNvSpPr/>
          <p:nvPr/>
        </p:nvSpPr>
        <p:spPr>
          <a:xfrm>
            <a:off x="3071665" y="1556793"/>
            <a:ext cx="3102313" cy="555363"/>
          </a:xfrm>
          <a:prstGeom prst="wedgeRoundRectCallout">
            <a:avLst>
              <a:gd name="adj1" fmla="val 19081"/>
              <a:gd name="adj2" fmla="val 79651"/>
              <a:gd name="adj3" fmla="val 16667"/>
            </a:avLst>
          </a:prstGeom>
          <a:solidFill>
            <a:srgbClr val="DDD9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r>
              <a:rPr lang="en-US" sz="1800">
                <a:solidFill>
                  <a:schemeClr val="dk1"/>
                </a:solidFill>
                <a:latin typeface="Calibri"/>
                <a:ea typeface="Calibri"/>
                <a:cs typeface="Calibri"/>
                <a:sym typeface="Calibri"/>
              </a:rPr>
              <a:t>Logic will get</a:t>
            </a:r>
            <a:endParaRPr sz="2400">
              <a:solidFill>
                <a:schemeClr val="lt1"/>
              </a:solidFill>
              <a:latin typeface="Calibri"/>
              <a:ea typeface="Calibri"/>
              <a:cs typeface="Calibri"/>
              <a:sym typeface="Calibri"/>
            </a:endParaRPr>
          </a:p>
        </p:txBody>
      </p:sp>
      <p:sp>
        <p:nvSpPr>
          <p:cNvPr id="600" name="Google Shape;600;p31"/>
          <p:cNvSpPr/>
          <p:nvPr/>
        </p:nvSpPr>
        <p:spPr>
          <a:xfrm>
            <a:off x="4439816" y="1750651"/>
            <a:ext cx="241684" cy="186678"/>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01" name="Google Shape;601;p31"/>
          <p:cNvSpPr txBox="1"/>
          <p:nvPr/>
        </p:nvSpPr>
        <p:spPr>
          <a:xfrm>
            <a:off x="4987500" y="1520825"/>
            <a:ext cx="880479" cy="646331"/>
          </a:xfrm>
          <a:prstGeom prst="rect">
            <a:avLst/>
          </a:prstGeom>
          <a:noFill/>
          <a:ln>
            <a:noFill/>
          </a:ln>
        </p:spPr>
        <p:txBody>
          <a:bodyPr spcFirstLastPara="1" wrap="square" lIns="91425" tIns="45700" rIns="91425" bIns="45700" anchor="t" anchorCtr="0">
            <a:spAutoFit/>
          </a:bodyPr>
          <a:lstStyle/>
          <a:p>
            <a:r>
              <a:rPr lang="en-US" sz="1200">
                <a:solidFill>
                  <a:schemeClr val="dk1"/>
                </a:solidFill>
                <a:latin typeface="Calibri"/>
                <a:ea typeface="Calibri"/>
                <a:cs typeface="Calibri"/>
                <a:sym typeface="Calibri"/>
              </a:rPr>
              <a:t>(logic,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(will,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(get, 1)</a:t>
            </a:r>
            <a:endParaRPr sz="2400">
              <a:solidFill>
                <a:schemeClr val="dk1"/>
              </a:solidFill>
              <a:latin typeface="Calibri"/>
              <a:ea typeface="Calibri"/>
              <a:cs typeface="Calibri"/>
              <a:sym typeface="Calibri"/>
            </a:endParaRPr>
          </a:p>
        </p:txBody>
      </p:sp>
      <p:sp>
        <p:nvSpPr>
          <p:cNvPr id="602" name="Google Shape;602;p31"/>
          <p:cNvSpPr/>
          <p:nvPr/>
        </p:nvSpPr>
        <p:spPr>
          <a:xfrm>
            <a:off x="6089612" y="2151770"/>
            <a:ext cx="3102313" cy="555363"/>
          </a:xfrm>
          <a:prstGeom prst="wedgeRoundRectCallout">
            <a:avLst>
              <a:gd name="adj1" fmla="val -17093"/>
              <a:gd name="adj2" fmla="val 79651"/>
              <a:gd name="adj3" fmla="val 16667"/>
            </a:avLst>
          </a:prstGeom>
          <a:solidFill>
            <a:srgbClr val="DDD9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sp>
        <p:nvSpPr>
          <p:cNvPr id="603" name="Google Shape;603;p31"/>
          <p:cNvSpPr/>
          <p:nvPr/>
        </p:nvSpPr>
        <p:spPr>
          <a:xfrm>
            <a:off x="7457763" y="2345628"/>
            <a:ext cx="241684" cy="186678"/>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04" name="Google Shape;604;p31"/>
          <p:cNvSpPr txBox="1"/>
          <p:nvPr/>
        </p:nvSpPr>
        <p:spPr>
          <a:xfrm>
            <a:off x="6301166" y="2101055"/>
            <a:ext cx="1155557" cy="646331"/>
          </a:xfrm>
          <a:prstGeom prst="rect">
            <a:avLst/>
          </a:prstGeom>
          <a:noFill/>
          <a:ln>
            <a:noFill/>
          </a:ln>
        </p:spPr>
        <p:txBody>
          <a:bodyPr spcFirstLastPara="1" wrap="square" lIns="91425" tIns="45700" rIns="91425" bIns="45700" anchor="t" anchorCtr="0">
            <a:spAutoFit/>
          </a:bodyPr>
          <a:lstStyle/>
          <a:p>
            <a:r>
              <a:rPr lang="en-US" sz="1200">
                <a:solidFill>
                  <a:schemeClr val="dk1"/>
                </a:solidFill>
                <a:latin typeface="Calibri"/>
                <a:ea typeface="Calibri"/>
                <a:cs typeface="Calibri"/>
                <a:sym typeface="Calibri"/>
              </a:rPr>
              <a:t>(logic,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(will, [1,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(from, [1])</a:t>
            </a:r>
            <a:endParaRPr sz="2400">
              <a:solidFill>
                <a:schemeClr val="dk1"/>
              </a:solidFill>
              <a:latin typeface="Calibri"/>
              <a:ea typeface="Calibri"/>
              <a:cs typeface="Calibri"/>
              <a:sym typeface="Calibri"/>
            </a:endParaRPr>
          </a:p>
        </p:txBody>
      </p:sp>
      <p:sp>
        <p:nvSpPr>
          <p:cNvPr id="605" name="Google Shape;605;p31"/>
          <p:cNvSpPr txBox="1"/>
          <p:nvPr/>
        </p:nvSpPr>
        <p:spPr>
          <a:xfrm>
            <a:off x="7783767" y="2101055"/>
            <a:ext cx="1155557" cy="646331"/>
          </a:xfrm>
          <a:prstGeom prst="rect">
            <a:avLst/>
          </a:prstGeom>
          <a:noFill/>
          <a:ln>
            <a:noFill/>
          </a:ln>
        </p:spPr>
        <p:txBody>
          <a:bodyPr spcFirstLastPara="1" wrap="square" lIns="91425" tIns="45700" rIns="91425" bIns="45700" anchor="t" anchorCtr="0">
            <a:spAutoFit/>
          </a:bodyPr>
          <a:lstStyle/>
          <a:p>
            <a:r>
              <a:rPr lang="en-US" sz="1200">
                <a:solidFill>
                  <a:schemeClr val="dk1"/>
                </a:solidFill>
                <a:latin typeface="Calibri"/>
                <a:ea typeface="Calibri"/>
                <a:cs typeface="Calibri"/>
                <a:sym typeface="Calibri"/>
              </a:rPr>
              <a:t>(logic,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(will, 2)</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(from, 1)</a:t>
            </a:r>
            <a:endParaRPr sz="240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B5AF53AD-1E95-8DC2-834B-B37F0B5CE0FF}"/>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500"/>
                                        <p:tgtEl>
                                          <p:spTgt spid="599"/>
                                        </p:tgtEl>
                                      </p:cBhvr>
                                    </p:animEffect>
                                  </p:childTnLst>
                                </p:cTn>
                              </p:par>
                              <p:par>
                                <p:cTn id="8" presetID="10" presetClass="entr" presetSubtype="0" fill="hold" nodeType="withEffect">
                                  <p:stCondLst>
                                    <p:cond delay="0"/>
                                  </p:stCondLst>
                                  <p:childTnLst>
                                    <p:set>
                                      <p:cBhvr>
                                        <p:cTn id="9" dur="1" fill="hold">
                                          <p:stCondLst>
                                            <p:cond delay="0"/>
                                          </p:stCondLst>
                                        </p:cTn>
                                        <p:tgtEl>
                                          <p:spTgt spid="600"/>
                                        </p:tgtEl>
                                        <p:attrNameLst>
                                          <p:attrName>style.visibility</p:attrName>
                                        </p:attrNameLst>
                                      </p:cBhvr>
                                      <p:to>
                                        <p:strVal val="visible"/>
                                      </p:to>
                                    </p:set>
                                    <p:animEffect transition="in" filter="fade">
                                      <p:cBhvr>
                                        <p:cTn id="10" dur="500"/>
                                        <p:tgtEl>
                                          <p:spTgt spid="600"/>
                                        </p:tgtEl>
                                      </p:cBhvr>
                                    </p:animEffect>
                                  </p:childTnLst>
                                </p:cTn>
                              </p:par>
                              <p:par>
                                <p:cTn id="11" presetID="10" presetClass="entr" presetSubtype="0" fill="hold" nodeType="withEffect">
                                  <p:stCondLst>
                                    <p:cond delay="0"/>
                                  </p:stCondLst>
                                  <p:childTnLst>
                                    <p:set>
                                      <p:cBhvr>
                                        <p:cTn id="12" dur="1" fill="hold">
                                          <p:stCondLst>
                                            <p:cond delay="0"/>
                                          </p:stCondLst>
                                        </p:cTn>
                                        <p:tgtEl>
                                          <p:spTgt spid="601"/>
                                        </p:tgtEl>
                                        <p:attrNameLst>
                                          <p:attrName>style.visibility</p:attrName>
                                        </p:attrNameLst>
                                      </p:cBhvr>
                                      <p:to>
                                        <p:strVal val="visible"/>
                                      </p:to>
                                    </p:set>
                                    <p:animEffect transition="in" filter="fade">
                                      <p:cBhvr>
                                        <p:cTn id="13" dur="500"/>
                                        <p:tgtEl>
                                          <p:spTgt spid="6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2"/>
                                        </p:tgtEl>
                                        <p:attrNameLst>
                                          <p:attrName>style.visibility</p:attrName>
                                        </p:attrNameLst>
                                      </p:cBhvr>
                                      <p:to>
                                        <p:strVal val="visible"/>
                                      </p:to>
                                    </p:set>
                                    <p:animEffect transition="in" filter="fade">
                                      <p:cBhvr>
                                        <p:cTn id="18" dur="500"/>
                                        <p:tgtEl>
                                          <p:spTgt spid="602"/>
                                        </p:tgtEl>
                                      </p:cBhvr>
                                    </p:animEffect>
                                  </p:childTnLst>
                                </p:cTn>
                              </p:par>
                              <p:par>
                                <p:cTn id="19" presetID="10" presetClass="entr" presetSubtype="0" fill="hold" nodeType="withEffect">
                                  <p:stCondLst>
                                    <p:cond delay="0"/>
                                  </p:stCondLst>
                                  <p:childTnLst>
                                    <p:set>
                                      <p:cBhvr>
                                        <p:cTn id="20" dur="1" fill="hold">
                                          <p:stCondLst>
                                            <p:cond delay="0"/>
                                          </p:stCondLst>
                                        </p:cTn>
                                        <p:tgtEl>
                                          <p:spTgt spid="603"/>
                                        </p:tgtEl>
                                        <p:attrNameLst>
                                          <p:attrName>style.visibility</p:attrName>
                                        </p:attrNameLst>
                                      </p:cBhvr>
                                      <p:to>
                                        <p:strVal val="visible"/>
                                      </p:to>
                                    </p:set>
                                    <p:animEffect transition="in" filter="fade">
                                      <p:cBhvr>
                                        <p:cTn id="21" dur="500"/>
                                        <p:tgtEl>
                                          <p:spTgt spid="603"/>
                                        </p:tgtEl>
                                      </p:cBhvr>
                                    </p:animEffect>
                                  </p:childTnLst>
                                </p:cTn>
                              </p:par>
                              <p:par>
                                <p:cTn id="22" presetID="10" presetClass="entr" presetSubtype="0" fill="hold" nodeType="withEffect">
                                  <p:stCondLst>
                                    <p:cond delay="0"/>
                                  </p:stCondLst>
                                  <p:childTnLst>
                                    <p:set>
                                      <p:cBhvr>
                                        <p:cTn id="23" dur="1" fill="hold">
                                          <p:stCondLst>
                                            <p:cond delay="0"/>
                                          </p:stCondLst>
                                        </p:cTn>
                                        <p:tgtEl>
                                          <p:spTgt spid="604"/>
                                        </p:tgtEl>
                                        <p:attrNameLst>
                                          <p:attrName>style.visibility</p:attrName>
                                        </p:attrNameLst>
                                      </p:cBhvr>
                                      <p:to>
                                        <p:strVal val="visible"/>
                                      </p:to>
                                    </p:set>
                                    <p:animEffect transition="in" filter="fade">
                                      <p:cBhvr>
                                        <p:cTn id="24" dur="500"/>
                                        <p:tgtEl>
                                          <p:spTgt spid="604"/>
                                        </p:tgtEl>
                                      </p:cBhvr>
                                    </p:animEffect>
                                  </p:childTnLst>
                                </p:cTn>
                              </p:par>
                              <p:par>
                                <p:cTn id="25" presetID="10" presetClass="entr" presetSubtype="0" fill="hold" nodeType="withEffect">
                                  <p:stCondLst>
                                    <p:cond delay="0"/>
                                  </p:stCondLst>
                                  <p:childTnLst>
                                    <p:set>
                                      <p:cBhvr>
                                        <p:cTn id="26" dur="1" fill="hold">
                                          <p:stCondLst>
                                            <p:cond delay="0"/>
                                          </p:stCondLst>
                                        </p:cTn>
                                        <p:tgtEl>
                                          <p:spTgt spid="605"/>
                                        </p:tgtEl>
                                        <p:attrNameLst>
                                          <p:attrName>style.visibility</p:attrName>
                                        </p:attrNameLst>
                                      </p:cBhvr>
                                      <p:to>
                                        <p:strVal val="visible"/>
                                      </p:to>
                                    </p:set>
                                    <p:animEffect transition="in" filter="fade">
                                      <p:cBhvr>
                                        <p:cTn id="27" dur="500"/>
                                        <p:tgtEl>
                                          <p:spTgt spid="605"/>
                                        </p:tgtEl>
                                      </p:cBhvr>
                                    </p:animEffect>
                                  </p:childTnLst>
                                </p:cTn>
                              </p:par>
                              <p:par>
                                <p:cTn id="28" presetID="10" presetClass="entr" presetSubtype="0" fill="hold" nodeType="withEffect">
                                  <p:stCondLst>
                                    <p:cond delay="0"/>
                                  </p:stCondLst>
                                  <p:childTnLst>
                                    <p:set>
                                      <p:cBhvr>
                                        <p:cTn id="29" dur="1" fill="hold">
                                          <p:stCondLst>
                                            <p:cond delay="0"/>
                                          </p:stCondLst>
                                        </p:cTn>
                                        <p:tgtEl>
                                          <p:spTgt spid="558"/>
                                        </p:tgtEl>
                                        <p:attrNameLst>
                                          <p:attrName>style.visibility</p:attrName>
                                        </p:attrNameLst>
                                      </p:cBhvr>
                                      <p:to>
                                        <p:strVal val="visible"/>
                                      </p:to>
                                    </p:set>
                                    <p:animEffect transition="in" filter="fade">
                                      <p:cBhvr>
                                        <p:cTn id="30" dur="500"/>
                                        <p:tgtEl>
                                          <p:spTgt spid="558"/>
                                        </p:tgtEl>
                                      </p:cBhvr>
                                    </p:animEffect>
                                  </p:childTnLst>
                                </p:cTn>
                              </p:par>
                              <p:par>
                                <p:cTn id="31" presetID="10" presetClass="entr" presetSubtype="0" fill="hold" nodeType="withEffect">
                                  <p:stCondLst>
                                    <p:cond delay="0"/>
                                  </p:stCondLst>
                                  <p:childTnLst>
                                    <p:set>
                                      <p:cBhvr>
                                        <p:cTn id="32" dur="1" fill="hold">
                                          <p:stCondLst>
                                            <p:cond delay="0"/>
                                          </p:stCondLst>
                                        </p:cTn>
                                        <p:tgtEl>
                                          <p:spTgt spid="559"/>
                                        </p:tgtEl>
                                        <p:attrNameLst>
                                          <p:attrName>style.visibility</p:attrName>
                                        </p:attrNameLst>
                                      </p:cBhvr>
                                      <p:to>
                                        <p:strVal val="visible"/>
                                      </p:to>
                                    </p:set>
                                    <p:animEffect transition="in" filter="fade">
                                      <p:cBhvr>
                                        <p:cTn id="33" dur="500"/>
                                        <p:tgtEl>
                                          <p:spTgt spid="559"/>
                                        </p:tgtEl>
                                      </p:cBhvr>
                                    </p:animEffect>
                                  </p:childTnLst>
                                </p:cTn>
                              </p:par>
                              <p:par>
                                <p:cTn id="34" presetID="10" presetClass="entr" presetSubtype="0" fill="hold" nodeType="withEffect">
                                  <p:stCondLst>
                                    <p:cond delay="0"/>
                                  </p:stCondLst>
                                  <p:childTnLst>
                                    <p:set>
                                      <p:cBhvr>
                                        <p:cTn id="35" dur="1" fill="hold">
                                          <p:stCondLst>
                                            <p:cond delay="0"/>
                                          </p:stCondLst>
                                        </p:cTn>
                                        <p:tgtEl>
                                          <p:spTgt spid="581"/>
                                        </p:tgtEl>
                                        <p:attrNameLst>
                                          <p:attrName>style.visibility</p:attrName>
                                        </p:attrNameLst>
                                      </p:cBhvr>
                                      <p:to>
                                        <p:strVal val="visible"/>
                                      </p:to>
                                    </p:set>
                                    <p:animEffect transition="in" filter="fade">
                                      <p:cBhvr>
                                        <p:cTn id="36" dur="500"/>
                                        <p:tgtEl>
                                          <p:spTgt spid="581"/>
                                        </p:tgtEl>
                                      </p:cBhvr>
                                    </p:animEffect>
                                  </p:childTnLst>
                                </p:cTn>
                              </p:par>
                              <p:par>
                                <p:cTn id="37" presetID="10" presetClass="entr" presetSubtype="0" fill="hold" nodeType="withEffect">
                                  <p:stCondLst>
                                    <p:cond delay="0"/>
                                  </p:stCondLst>
                                  <p:childTnLst>
                                    <p:set>
                                      <p:cBhvr>
                                        <p:cTn id="38" dur="1" fill="hold">
                                          <p:stCondLst>
                                            <p:cond delay="0"/>
                                          </p:stCondLst>
                                        </p:cTn>
                                        <p:tgtEl>
                                          <p:spTgt spid="582"/>
                                        </p:tgtEl>
                                        <p:attrNameLst>
                                          <p:attrName>style.visibility</p:attrName>
                                        </p:attrNameLst>
                                      </p:cBhvr>
                                      <p:to>
                                        <p:strVal val="visible"/>
                                      </p:to>
                                    </p:set>
                                    <p:animEffect transition="in" filter="fade">
                                      <p:cBhvr>
                                        <p:cTn id="39" dur="500"/>
                                        <p:tgtEl>
                                          <p:spTgt spid="582"/>
                                        </p:tgtEl>
                                      </p:cBhvr>
                                    </p:animEffect>
                                  </p:childTnLst>
                                </p:cTn>
                              </p:par>
                              <p:par>
                                <p:cTn id="40" presetID="10" presetClass="entr" presetSubtype="0" fill="hold" nodeType="withEffect">
                                  <p:stCondLst>
                                    <p:cond delay="0"/>
                                  </p:stCondLst>
                                  <p:childTnLst>
                                    <p:set>
                                      <p:cBhvr>
                                        <p:cTn id="41" dur="1" fill="hold">
                                          <p:stCondLst>
                                            <p:cond delay="0"/>
                                          </p:stCondLst>
                                        </p:cTn>
                                        <p:tgtEl>
                                          <p:spTgt spid="583"/>
                                        </p:tgtEl>
                                        <p:attrNameLst>
                                          <p:attrName>style.visibility</p:attrName>
                                        </p:attrNameLst>
                                      </p:cBhvr>
                                      <p:to>
                                        <p:strVal val="visible"/>
                                      </p:to>
                                    </p:set>
                                    <p:animEffect transition="in" filter="fade">
                                      <p:cBhvr>
                                        <p:cTn id="42" dur="500"/>
                                        <p:tgtEl>
                                          <p:spTgt spid="583"/>
                                        </p:tgtEl>
                                      </p:cBhvr>
                                    </p:animEffect>
                                  </p:childTnLst>
                                </p:cTn>
                              </p:par>
                              <p:par>
                                <p:cTn id="43" presetID="10" presetClass="entr" presetSubtype="0" fill="hold" nodeType="withEffect">
                                  <p:stCondLst>
                                    <p:cond delay="0"/>
                                  </p:stCondLst>
                                  <p:childTnLst>
                                    <p:set>
                                      <p:cBhvr>
                                        <p:cTn id="44" dur="1" fill="hold">
                                          <p:stCondLst>
                                            <p:cond delay="0"/>
                                          </p:stCondLst>
                                        </p:cTn>
                                        <p:tgtEl>
                                          <p:spTgt spid="584"/>
                                        </p:tgtEl>
                                        <p:attrNameLst>
                                          <p:attrName>style.visibility</p:attrName>
                                        </p:attrNameLst>
                                      </p:cBhvr>
                                      <p:to>
                                        <p:strVal val="visible"/>
                                      </p:to>
                                    </p:set>
                                    <p:animEffect transition="in" filter="fade">
                                      <p:cBhvr>
                                        <p:cTn id="45" dur="500"/>
                                        <p:tgtEl>
                                          <p:spTgt spid="584"/>
                                        </p:tgtEl>
                                      </p:cBhvr>
                                    </p:animEffect>
                                  </p:childTnLst>
                                </p:cTn>
                              </p:par>
                              <p:par>
                                <p:cTn id="46" presetID="10" presetClass="entr" presetSubtype="0" fill="hold" nodeType="withEffect">
                                  <p:stCondLst>
                                    <p:cond delay="0"/>
                                  </p:stCondLst>
                                  <p:childTnLst>
                                    <p:set>
                                      <p:cBhvr>
                                        <p:cTn id="47" dur="1" fill="hold">
                                          <p:stCondLst>
                                            <p:cond delay="0"/>
                                          </p:stCondLst>
                                        </p:cTn>
                                        <p:tgtEl>
                                          <p:spTgt spid="585"/>
                                        </p:tgtEl>
                                        <p:attrNameLst>
                                          <p:attrName>style.visibility</p:attrName>
                                        </p:attrNameLst>
                                      </p:cBhvr>
                                      <p:to>
                                        <p:strVal val="visible"/>
                                      </p:to>
                                    </p:set>
                                    <p:animEffect transition="in" filter="fade">
                                      <p:cBhvr>
                                        <p:cTn id="48" dur="500"/>
                                        <p:tgtEl>
                                          <p:spTgt spid="585"/>
                                        </p:tgtEl>
                                      </p:cBhvr>
                                    </p:animEffect>
                                  </p:childTnLst>
                                </p:cTn>
                              </p:par>
                              <p:par>
                                <p:cTn id="49" presetID="10" presetClass="entr" presetSubtype="0" fill="hold" nodeType="withEffect">
                                  <p:stCondLst>
                                    <p:cond delay="0"/>
                                  </p:stCondLst>
                                  <p:childTnLst>
                                    <p:set>
                                      <p:cBhvr>
                                        <p:cTn id="50" dur="1" fill="hold">
                                          <p:stCondLst>
                                            <p:cond delay="0"/>
                                          </p:stCondLst>
                                        </p:cTn>
                                        <p:tgtEl>
                                          <p:spTgt spid="586"/>
                                        </p:tgtEl>
                                        <p:attrNameLst>
                                          <p:attrName>style.visibility</p:attrName>
                                        </p:attrNameLst>
                                      </p:cBhvr>
                                      <p:to>
                                        <p:strVal val="visible"/>
                                      </p:to>
                                    </p:set>
                                    <p:animEffect transition="in" filter="fade">
                                      <p:cBhvr>
                                        <p:cTn id="51" dur="500"/>
                                        <p:tgtEl>
                                          <p:spTgt spid="586"/>
                                        </p:tgtEl>
                                      </p:cBhvr>
                                    </p:animEffect>
                                  </p:childTnLst>
                                </p:cTn>
                              </p:par>
                              <p:par>
                                <p:cTn id="52" presetID="10" presetClass="entr" presetSubtype="0" fill="hold" nodeType="withEffect">
                                  <p:stCondLst>
                                    <p:cond delay="0"/>
                                  </p:stCondLst>
                                  <p:childTnLst>
                                    <p:set>
                                      <p:cBhvr>
                                        <p:cTn id="53" dur="1" fill="hold">
                                          <p:stCondLst>
                                            <p:cond delay="0"/>
                                          </p:stCondLst>
                                        </p:cTn>
                                        <p:tgtEl>
                                          <p:spTgt spid="587"/>
                                        </p:tgtEl>
                                        <p:attrNameLst>
                                          <p:attrName>style.visibility</p:attrName>
                                        </p:attrNameLst>
                                      </p:cBhvr>
                                      <p:to>
                                        <p:strVal val="visible"/>
                                      </p:to>
                                    </p:set>
                                    <p:animEffect transition="in" filter="fade">
                                      <p:cBhvr>
                                        <p:cTn id="54" dur="500"/>
                                        <p:tgtEl>
                                          <p:spTgt spid="587"/>
                                        </p:tgtEl>
                                      </p:cBhvr>
                                    </p:animEffect>
                                  </p:childTnLst>
                                </p:cTn>
                              </p:par>
                              <p:par>
                                <p:cTn id="55" presetID="10" presetClass="entr" presetSubtype="0" fill="hold" nodeType="withEffect">
                                  <p:stCondLst>
                                    <p:cond delay="0"/>
                                  </p:stCondLst>
                                  <p:childTnLst>
                                    <p:set>
                                      <p:cBhvr>
                                        <p:cTn id="56" dur="1" fill="hold">
                                          <p:stCondLst>
                                            <p:cond delay="0"/>
                                          </p:stCondLst>
                                        </p:cTn>
                                        <p:tgtEl>
                                          <p:spTgt spid="588"/>
                                        </p:tgtEl>
                                        <p:attrNameLst>
                                          <p:attrName>style.visibility</p:attrName>
                                        </p:attrNameLst>
                                      </p:cBhvr>
                                      <p:to>
                                        <p:strVal val="visible"/>
                                      </p:to>
                                    </p:set>
                                    <p:animEffect transition="in" filter="fade">
                                      <p:cBhvr>
                                        <p:cTn id="57" dur="500"/>
                                        <p:tgtEl>
                                          <p:spTgt spid="588"/>
                                        </p:tgtEl>
                                      </p:cBhvr>
                                    </p:animEffect>
                                  </p:childTnLst>
                                </p:cTn>
                              </p:par>
                              <p:par>
                                <p:cTn id="58" presetID="10" presetClass="entr" presetSubtype="0" fill="hold" nodeType="withEffect">
                                  <p:stCondLst>
                                    <p:cond delay="0"/>
                                  </p:stCondLst>
                                  <p:childTnLst>
                                    <p:set>
                                      <p:cBhvr>
                                        <p:cTn id="59" dur="1" fill="hold">
                                          <p:stCondLst>
                                            <p:cond delay="0"/>
                                          </p:stCondLst>
                                        </p:cTn>
                                        <p:tgtEl>
                                          <p:spTgt spid="589"/>
                                        </p:tgtEl>
                                        <p:attrNameLst>
                                          <p:attrName>style.visibility</p:attrName>
                                        </p:attrNameLst>
                                      </p:cBhvr>
                                      <p:to>
                                        <p:strVal val="visible"/>
                                      </p:to>
                                    </p:set>
                                    <p:animEffect transition="in" filter="fade">
                                      <p:cBhvr>
                                        <p:cTn id="60" dur="500"/>
                                        <p:tgtEl>
                                          <p:spTgt spid="589"/>
                                        </p:tgtEl>
                                      </p:cBhvr>
                                    </p:animEffect>
                                  </p:childTnLst>
                                </p:cTn>
                              </p:par>
                              <p:par>
                                <p:cTn id="61" presetID="10" presetClass="entr" presetSubtype="0" fill="hold" nodeType="withEffect">
                                  <p:stCondLst>
                                    <p:cond delay="0"/>
                                  </p:stCondLst>
                                  <p:childTnLst>
                                    <p:set>
                                      <p:cBhvr>
                                        <p:cTn id="62" dur="1" fill="hold">
                                          <p:stCondLst>
                                            <p:cond delay="0"/>
                                          </p:stCondLst>
                                        </p:cTn>
                                        <p:tgtEl>
                                          <p:spTgt spid="590"/>
                                        </p:tgtEl>
                                        <p:attrNameLst>
                                          <p:attrName>style.visibility</p:attrName>
                                        </p:attrNameLst>
                                      </p:cBhvr>
                                      <p:to>
                                        <p:strVal val="visible"/>
                                      </p:to>
                                    </p:set>
                                    <p:animEffect transition="in" filter="fade">
                                      <p:cBhvr>
                                        <p:cTn id="63" dur="500"/>
                                        <p:tgtEl>
                                          <p:spTgt spid="590"/>
                                        </p:tgtEl>
                                      </p:cBhvr>
                                    </p:animEffect>
                                  </p:childTnLst>
                                </p:cTn>
                              </p:par>
                              <p:par>
                                <p:cTn id="64" presetID="10" presetClass="entr" presetSubtype="0" fill="hold" nodeType="withEffect">
                                  <p:stCondLst>
                                    <p:cond delay="0"/>
                                  </p:stCondLst>
                                  <p:childTnLst>
                                    <p:set>
                                      <p:cBhvr>
                                        <p:cTn id="65" dur="1" fill="hold">
                                          <p:stCondLst>
                                            <p:cond delay="0"/>
                                          </p:stCondLst>
                                        </p:cTn>
                                        <p:tgtEl>
                                          <p:spTgt spid="591"/>
                                        </p:tgtEl>
                                        <p:attrNameLst>
                                          <p:attrName>style.visibility</p:attrName>
                                        </p:attrNameLst>
                                      </p:cBhvr>
                                      <p:to>
                                        <p:strVal val="visible"/>
                                      </p:to>
                                    </p:set>
                                    <p:animEffect transition="in" filter="fade">
                                      <p:cBhvr>
                                        <p:cTn id="66" dur="500"/>
                                        <p:tgtEl>
                                          <p:spTgt spid="591"/>
                                        </p:tgtEl>
                                      </p:cBhvr>
                                    </p:animEffect>
                                  </p:childTnLst>
                                </p:cTn>
                              </p:par>
                              <p:par>
                                <p:cTn id="67" presetID="10" presetClass="entr" presetSubtype="0" fill="hold" nodeType="withEffect">
                                  <p:stCondLst>
                                    <p:cond delay="0"/>
                                  </p:stCondLst>
                                  <p:childTnLst>
                                    <p:set>
                                      <p:cBhvr>
                                        <p:cTn id="68" dur="1" fill="hold">
                                          <p:stCondLst>
                                            <p:cond delay="0"/>
                                          </p:stCondLst>
                                        </p:cTn>
                                        <p:tgtEl>
                                          <p:spTgt spid="592"/>
                                        </p:tgtEl>
                                        <p:attrNameLst>
                                          <p:attrName>style.visibility</p:attrName>
                                        </p:attrNameLst>
                                      </p:cBhvr>
                                      <p:to>
                                        <p:strVal val="visible"/>
                                      </p:to>
                                    </p:set>
                                    <p:animEffect transition="in" filter="fade">
                                      <p:cBhvr>
                                        <p:cTn id="69" dur="500"/>
                                        <p:tgtEl>
                                          <p:spTgt spid="592"/>
                                        </p:tgtEl>
                                      </p:cBhvr>
                                    </p:animEffect>
                                  </p:childTnLst>
                                </p:cTn>
                              </p:par>
                              <p:par>
                                <p:cTn id="70" presetID="10" presetClass="entr" presetSubtype="0" fill="hold" nodeType="withEffect">
                                  <p:stCondLst>
                                    <p:cond delay="0"/>
                                  </p:stCondLst>
                                  <p:childTnLst>
                                    <p:set>
                                      <p:cBhvr>
                                        <p:cTn id="71" dur="1" fill="hold">
                                          <p:stCondLst>
                                            <p:cond delay="0"/>
                                          </p:stCondLst>
                                        </p:cTn>
                                        <p:tgtEl>
                                          <p:spTgt spid="593"/>
                                        </p:tgtEl>
                                        <p:attrNameLst>
                                          <p:attrName>style.visibility</p:attrName>
                                        </p:attrNameLst>
                                      </p:cBhvr>
                                      <p:to>
                                        <p:strVal val="visible"/>
                                      </p:to>
                                    </p:set>
                                    <p:animEffect transition="in" filter="fade">
                                      <p:cBhvr>
                                        <p:cTn id="72" dur="500"/>
                                        <p:tgtEl>
                                          <p:spTgt spid="593"/>
                                        </p:tgtEl>
                                      </p:cBhvr>
                                    </p:animEffect>
                                  </p:childTnLst>
                                </p:cTn>
                              </p:par>
                              <p:par>
                                <p:cTn id="73" presetID="10" presetClass="entr" presetSubtype="0" fill="hold" nodeType="withEffect">
                                  <p:stCondLst>
                                    <p:cond delay="0"/>
                                  </p:stCondLst>
                                  <p:childTnLst>
                                    <p:set>
                                      <p:cBhvr>
                                        <p:cTn id="74" dur="1" fill="hold">
                                          <p:stCondLst>
                                            <p:cond delay="0"/>
                                          </p:stCondLst>
                                        </p:cTn>
                                        <p:tgtEl>
                                          <p:spTgt spid="594"/>
                                        </p:tgtEl>
                                        <p:attrNameLst>
                                          <p:attrName>style.visibility</p:attrName>
                                        </p:attrNameLst>
                                      </p:cBhvr>
                                      <p:to>
                                        <p:strVal val="visible"/>
                                      </p:to>
                                    </p:set>
                                    <p:animEffect transition="in" filter="fade">
                                      <p:cBhvr>
                                        <p:cTn id="75" dur="500"/>
                                        <p:tgtEl>
                                          <p:spTgt spid="594"/>
                                        </p:tgtEl>
                                      </p:cBhvr>
                                    </p:animEffect>
                                  </p:childTnLst>
                                </p:cTn>
                              </p:par>
                              <p:par>
                                <p:cTn id="76" presetID="10" presetClass="entr" presetSubtype="0" fill="hold" nodeType="withEffect">
                                  <p:stCondLst>
                                    <p:cond delay="0"/>
                                  </p:stCondLst>
                                  <p:childTnLst>
                                    <p:set>
                                      <p:cBhvr>
                                        <p:cTn id="77" dur="1" fill="hold">
                                          <p:stCondLst>
                                            <p:cond delay="0"/>
                                          </p:stCondLst>
                                        </p:cTn>
                                        <p:tgtEl>
                                          <p:spTgt spid="595"/>
                                        </p:tgtEl>
                                        <p:attrNameLst>
                                          <p:attrName>style.visibility</p:attrName>
                                        </p:attrNameLst>
                                      </p:cBhvr>
                                      <p:to>
                                        <p:strVal val="visible"/>
                                      </p:to>
                                    </p:set>
                                    <p:animEffect transition="in" filter="fade">
                                      <p:cBhvr>
                                        <p:cTn id="78" dur="500"/>
                                        <p:tgtEl>
                                          <p:spTgt spid="595"/>
                                        </p:tgtEl>
                                      </p:cBhvr>
                                    </p:animEffect>
                                  </p:childTnLst>
                                </p:cTn>
                              </p:par>
                              <p:par>
                                <p:cTn id="79" presetID="10" presetClass="entr" presetSubtype="0" fill="hold" nodeType="withEffect">
                                  <p:stCondLst>
                                    <p:cond delay="0"/>
                                  </p:stCondLst>
                                  <p:childTnLst>
                                    <p:set>
                                      <p:cBhvr>
                                        <p:cTn id="80" dur="1" fill="hold">
                                          <p:stCondLst>
                                            <p:cond delay="0"/>
                                          </p:stCondLst>
                                        </p:cTn>
                                        <p:tgtEl>
                                          <p:spTgt spid="596"/>
                                        </p:tgtEl>
                                        <p:attrNameLst>
                                          <p:attrName>style.visibility</p:attrName>
                                        </p:attrNameLst>
                                      </p:cBhvr>
                                      <p:to>
                                        <p:strVal val="visible"/>
                                      </p:to>
                                    </p:set>
                                    <p:animEffect transition="in" filter="fade">
                                      <p:cBhvr>
                                        <p:cTn id="81" dur="500"/>
                                        <p:tgtEl>
                                          <p:spTgt spid="596"/>
                                        </p:tgtEl>
                                      </p:cBhvr>
                                    </p:animEffect>
                                  </p:childTnLst>
                                </p:cTn>
                              </p:par>
                              <p:par>
                                <p:cTn id="82" presetID="10" presetClass="entr" presetSubtype="0" fill="hold" nodeType="withEffect">
                                  <p:stCondLst>
                                    <p:cond delay="0"/>
                                  </p:stCondLst>
                                  <p:childTnLst>
                                    <p:set>
                                      <p:cBhvr>
                                        <p:cTn id="83" dur="1" fill="hold">
                                          <p:stCondLst>
                                            <p:cond delay="0"/>
                                          </p:stCondLst>
                                        </p:cTn>
                                        <p:tgtEl>
                                          <p:spTgt spid="598"/>
                                        </p:tgtEl>
                                        <p:attrNameLst>
                                          <p:attrName>style.visibility</p:attrName>
                                        </p:attrNameLst>
                                      </p:cBhvr>
                                      <p:to>
                                        <p:strVal val="visible"/>
                                      </p:to>
                                    </p:set>
                                    <p:animEffect transition="in" filter="fade">
                                      <p:cBhvr>
                                        <p:cTn id="84" dur="5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2"/>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MapReduce programming model</a:t>
            </a:r>
            <a:endParaRPr/>
          </a:p>
        </p:txBody>
      </p:sp>
      <p:sp>
        <p:nvSpPr>
          <p:cNvPr id="612" name="Google Shape;612;p32"/>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Data model: everything is a &lt;</a:t>
            </a:r>
            <a:r>
              <a:rPr lang="en-US" dirty="0" err="1"/>
              <a:t>key,value</a:t>
            </a:r>
            <a:r>
              <a:rPr lang="en-US" dirty="0"/>
              <a:t>&gt; pair</a:t>
            </a:r>
            <a:endParaRPr dirty="0"/>
          </a:p>
          <a:p>
            <a:pPr marL="342900">
              <a:buSzPts val="3200"/>
              <a:buFont typeface="Calibri"/>
              <a:buChar char="•"/>
            </a:pPr>
            <a:r>
              <a:rPr lang="en-US" dirty="0"/>
              <a:t>Map(key, value) function</a:t>
            </a:r>
            <a:endParaRPr dirty="0"/>
          </a:p>
          <a:p>
            <a:pPr marL="342900" indent="-139700">
              <a:buSzPts val="3200"/>
              <a:buNone/>
            </a:pPr>
            <a:endParaRPr dirty="0"/>
          </a:p>
          <a:p>
            <a:pPr marL="342900" indent="-139700">
              <a:buSzPts val="3200"/>
              <a:buNone/>
            </a:pPr>
            <a:endParaRPr dirty="0"/>
          </a:p>
          <a:p>
            <a:pPr marL="342900" indent="-139700">
              <a:buSzPts val="3200"/>
              <a:buNone/>
            </a:pPr>
            <a:endParaRPr dirty="0"/>
          </a:p>
          <a:p>
            <a:pPr marL="342900">
              <a:buSzPts val="3200"/>
              <a:buFont typeface="Calibri"/>
              <a:buChar char="•"/>
            </a:pPr>
            <a:r>
              <a:rPr lang="en-US" dirty="0"/>
              <a:t>Reduce(key, list(values))</a:t>
            </a:r>
            <a:endParaRPr dirty="0"/>
          </a:p>
          <a:p>
            <a:pPr marL="342900" indent="-139700">
              <a:buSzPts val="3200"/>
              <a:buNone/>
            </a:pPr>
            <a:endParaRPr dirty="0"/>
          </a:p>
          <a:p>
            <a:pPr marL="0" indent="0">
              <a:buSzPts val="3200"/>
              <a:buNone/>
            </a:pPr>
            <a:endParaRPr dirty="0"/>
          </a:p>
          <a:p>
            <a:pPr marL="0" indent="0">
              <a:buSzPts val="3200"/>
              <a:buNone/>
            </a:pPr>
            <a:endParaRPr dirty="0"/>
          </a:p>
          <a:p>
            <a:pPr marL="0" indent="0">
              <a:buSzPts val="3200"/>
              <a:buNone/>
            </a:pPr>
            <a:endParaRPr dirty="0"/>
          </a:p>
          <a:p>
            <a:pPr marL="0" indent="0">
              <a:buSzPts val="3200"/>
              <a:buNone/>
            </a:pPr>
            <a:r>
              <a:rPr lang="en-US" dirty="0"/>
              <a:t> The system parallelizes and deploys user’s code</a:t>
            </a:r>
            <a:endParaRPr dirty="0"/>
          </a:p>
        </p:txBody>
      </p:sp>
      <p:sp>
        <p:nvSpPr>
          <p:cNvPr id="613" name="Google Shape;613;p32"/>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19</a:t>
            </a:fld>
            <a:endParaRPr/>
          </a:p>
        </p:txBody>
      </p:sp>
      <p:sp>
        <p:nvSpPr>
          <p:cNvPr id="614" name="Google Shape;614;p32"/>
          <p:cNvSpPr txBox="1"/>
          <p:nvPr/>
        </p:nvSpPr>
        <p:spPr>
          <a:xfrm>
            <a:off x="2999657" y="2299840"/>
            <a:ext cx="1917513"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(key, value)</a:t>
            </a:r>
            <a:endParaRPr sz="2800">
              <a:solidFill>
                <a:schemeClr val="dk1"/>
              </a:solidFill>
              <a:latin typeface="Calibri"/>
              <a:ea typeface="Calibri"/>
              <a:cs typeface="Calibri"/>
              <a:sym typeface="Calibri"/>
            </a:endParaRPr>
          </a:p>
        </p:txBody>
      </p:sp>
      <p:sp>
        <p:nvSpPr>
          <p:cNvPr id="615" name="Google Shape;615;p32"/>
          <p:cNvSpPr txBox="1"/>
          <p:nvPr/>
        </p:nvSpPr>
        <p:spPr>
          <a:xfrm>
            <a:off x="6745771" y="2299839"/>
            <a:ext cx="2585964"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list((key, value))</a:t>
            </a:r>
            <a:endParaRPr sz="2800">
              <a:solidFill>
                <a:schemeClr val="dk1"/>
              </a:solidFill>
              <a:latin typeface="Calibri"/>
              <a:ea typeface="Calibri"/>
              <a:cs typeface="Calibri"/>
              <a:sym typeface="Calibri"/>
            </a:endParaRPr>
          </a:p>
        </p:txBody>
      </p:sp>
      <p:sp>
        <p:nvSpPr>
          <p:cNvPr id="616" name="Google Shape;616;p32"/>
          <p:cNvSpPr/>
          <p:nvPr/>
        </p:nvSpPr>
        <p:spPr>
          <a:xfrm>
            <a:off x="5210907" y="2348880"/>
            <a:ext cx="1534865" cy="484632"/>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lt1"/>
              </a:solidFill>
              <a:latin typeface="Calibri"/>
              <a:ea typeface="Calibri"/>
              <a:cs typeface="Calibri"/>
              <a:sym typeface="Calibri"/>
            </a:endParaRPr>
          </a:p>
        </p:txBody>
      </p:sp>
      <p:sp>
        <p:nvSpPr>
          <p:cNvPr id="617" name="Google Shape;617;p32"/>
          <p:cNvSpPr txBox="1"/>
          <p:nvPr/>
        </p:nvSpPr>
        <p:spPr>
          <a:xfrm>
            <a:off x="2412877" y="4316063"/>
            <a:ext cx="2728632"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(key, list(values))</a:t>
            </a:r>
            <a:endParaRPr sz="2800">
              <a:solidFill>
                <a:schemeClr val="dk1"/>
              </a:solidFill>
              <a:latin typeface="Calibri"/>
              <a:ea typeface="Calibri"/>
              <a:cs typeface="Calibri"/>
              <a:sym typeface="Calibri"/>
            </a:endParaRPr>
          </a:p>
        </p:txBody>
      </p:sp>
      <p:sp>
        <p:nvSpPr>
          <p:cNvPr id="618" name="Google Shape;618;p32"/>
          <p:cNvSpPr txBox="1"/>
          <p:nvPr/>
        </p:nvSpPr>
        <p:spPr>
          <a:xfrm>
            <a:off x="6816081" y="4316063"/>
            <a:ext cx="1917513"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(key, value)</a:t>
            </a:r>
            <a:endParaRPr sz="2800">
              <a:solidFill>
                <a:schemeClr val="dk1"/>
              </a:solidFill>
              <a:latin typeface="Calibri"/>
              <a:ea typeface="Calibri"/>
              <a:cs typeface="Calibri"/>
              <a:sym typeface="Calibri"/>
            </a:endParaRPr>
          </a:p>
        </p:txBody>
      </p:sp>
      <p:sp>
        <p:nvSpPr>
          <p:cNvPr id="619" name="Google Shape;619;p32"/>
          <p:cNvSpPr/>
          <p:nvPr/>
        </p:nvSpPr>
        <p:spPr>
          <a:xfrm>
            <a:off x="5210907" y="4365104"/>
            <a:ext cx="1534865" cy="484632"/>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lt1"/>
              </a:solidFill>
              <a:latin typeface="Calibri"/>
              <a:ea typeface="Calibri"/>
              <a:cs typeface="Calibri"/>
              <a:sym typeface="Calibri"/>
            </a:endParaRPr>
          </a:p>
        </p:txBody>
      </p:sp>
      <p:sp>
        <p:nvSpPr>
          <p:cNvPr id="620" name="Google Shape;620;p32"/>
          <p:cNvSpPr/>
          <p:nvPr/>
        </p:nvSpPr>
        <p:spPr>
          <a:xfrm rot="-5400002">
            <a:off x="3882408" y="4300713"/>
            <a:ext cx="123987" cy="1134845"/>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dk1"/>
              </a:solidFill>
              <a:latin typeface="Calibri"/>
              <a:ea typeface="Calibri"/>
              <a:cs typeface="Calibri"/>
              <a:sym typeface="Calibri"/>
            </a:endParaRPr>
          </a:p>
        </p:txBody>
      </p:sp>
      <p:sp>
        <p:nvSpPr>
          <p:cNvPr id="621" name="Google Shape;621;p32"/>
          <p:cNvSpPr txBox="1"/>
          <p:nvPr/>
        </p:nvSpPr>
        <p:spPr>
          <a:xfrm>
            <a:off x="2412877" y="4958542"/>
            <a:ext cx="3722494" cy="954107"/>
          </a:xfrm>
          <a:prstGeom prst="rect">
            <a:avLst/>
          </a:prstGeom>
          <a:noFill/>
          <a:ln>
            <a:noFill/>
          </a:ln>
        </p:spPr>
        <p:txBody>
          <a:bodyPr spcFirstLastPara="1" wrap="square" lIns="91425" tIns="45700" rIns="91425" bIns="45700" anchor="t" anchorCtr="0">
            <a:spAutoFit/>
          </a:bodyPr>
          <a:lstStyle/>
          <a:p>
            <a:r>
              <a:rPr lang="en-US" sz="2800" b="1" i="1">
                <a:solidFill>
                  <a:schemeClr val="dk1"/>
                </a:solidFill>
                <a:latin typeface="Calibri"/>
                <a:ea typeface="Calibri"/>
                <a:cs typeface="Calibri"/>
                <a:sym typeface="Calibri"/>
              </a:rPr>
              <a:t>list of all values </a:t>
            </a:r>
            <a:r>
              <a:rPr lang="en-US" sz="2800" i="1">
                <a:solidFill>
                  <a:schemeClr val="dk1"/>
                </a:solidFill>
                <a:latin typeface="Calibri"/>
                <a:ea typeface="Calibri"/>
                <a:cs typeface="Calibri"/>
                <a:sym typeface="Calibri"/>
              </a:rPr>
              <a:t>emitted</a:t>
            </a:r>
            <a:endParaRPr sz="2800" i="1">
              <a:solidFill>
                <a:schemeClr val="dk1"/>
              </a:solidFill>
              <a:latin typeface="Calibri"/>
              <a:ea typeface="Calibri"/>
              <a:cs typeface="Calibri"/>
              <a:sym typeface="Calibri"/>
            </a:endParaRPr>
          </a:p>
          <a:p>
            <a:r>
              <a:rPr lang="en-US" sz="2800" i="1">
                <a:solidFill>
                  <a:schemeClr val="dk1"/>
                </a:solidFill>
                <a:latin typeface="Calibri"/>
                <a:ea typeface="Calibri"/>
                <a:cs typeface="Calibri"/>
                <a:sym typeface="Calibri"/>
              </a:rPr>
              <a:t>by ALL mappers for </a:t>
            </a:r>
            <a:r>
              <a:rPr lang="en-US" sz="2800" b="1" i="1">
                <a:solidFill>
                  <a:schemeClr val="dk1"/>
                </a:solidFill>
                <a:latin typeface="Calibri"/>
                <a:ea typeface="Calibri"/>
                <a:cs typeface="Calibri"/>
                <a:sym typeface="Calibri"/>
              </a:rPr>
              <a:t>key</a:t>
            </a:r>
            <a:endParaRPr sz="2800" i="1">
              <a:solidFill>
                <a:schemeClr val="dk1"/>
              </a:solidFill>
              <a:latin typeface="Calibri"/>
              <a:ea typeface="Calibri"/>
              <a:cs typeface="Calibri"/>
              <a:sym typeface="Calibri"/>
            </a:endParaRPr>
          </a:p>
        </p:txBody>
      </p:sp>
      <p:sp>
        <p:nvSpPr>
          <p:cNvPr id="622" name="Google Shape;622;p32"/>
          <p:cNvSpPr/>
          <p:nvPr/>
        </p:nvSpPr>
        <p:spPr>
          <a:xfrm rot="-5400002">
            <a:off x="3772186" y="2284490"/>
            <a:ext cx="123987" cy="1134845"/>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dk1"/>
              </a:solidFill>
              <a:latin typeface="Calibri"/>
              <a:ea typeface="Calibri"/>
              <a:cs typeface="Calibri"/>
              <a:sym typeface="Calibri"/>
            </a:endParaRPr>
          </a:p>
        </p:txBody>
      </p:sp>
      <p:sp>
        <p:nvSpPr>
          <p:cNvPr id="623" name="Google Shape;623;p32"/>
          <p:cNvSpPr txBox="1"/>
          <p:nvPr/>
        </p:nvSpPr>
        <p:spPr>
          <a:xfrm>
            <a:off x="2842952" y="2845415"/>
            <a:ext cx="2733441" cy="954107"/>
          </a:xfrm>
          <a:prstGeom prst="rect">
            <a:avLst/>
          </a:prstGeom>
          <a:noFill/>
          <a:ln>
            <a:noFill/>
          </a:ln>
        </p:spPr>
        <p:txBody>
          <a:bodyPr spcFirstLastPara="1" wrap="square" lIns="91425" tIns="45700" rIns="91425" bIns="45700" anchor="t" anchorCtr="0">
            <a:spAutoFit/>
          </a:bodyPr>
          <a:lstStyle/>
          <a:p>
            <a:r>
              <a:rPr lang="en-US" sz="2800" b="1" i="1">
                <a:solidFill>
                  <a:schemeClr val="dk1"/>
                </a:solidFill>
                <a:latin typeface="Calibri"/>
                <a:ea typeface="Calibri"/>
                <a:cs typeface="Calibri"/>
                <a:sym typeface="Calibri"/>
              </a:rPr>
              <a:t>value</a:t>
            </a:r>
            <a:r>
              <a:rPr lang="en-US" sz="2800" i="1">
                <a:solidFill>
                  <a:schemeClr val="dk1"/>
                </a:solidFill>
                <a:latin typeface="Calibri"/>
                <a:ea typeface="Calibri"/>
                <a:cs typeface="Calibri"/>
                <a:sym typeface="Calibri"/>
              </a:rPr>
              <a:t> is split</a:t>
            </a:r>
            <a:endParaRPr sz="2800" i="1">
              <a:solidFill>
                <a:schemeClr val="dk1"/>
              </a:solidFill>
              <a:latin typeface="Calibri"/>
              <a:ea typeface="Calibri"/>
              <a:cs typeface="Calibri"/>
              <a:sym typeface="Calibri"/>
            </a:endParaRPr>
          </a:p>
          <a:p>
            <a:r>
              <a:rPr lang="en-US" sz="2800" b="1" i="1">
                <a:solidFill>
                  <a:schemeClr val="dk1"/>
                </a:solidFill>
                <a:latin typeface="Calibri"/>
                <a:ea typeface="Calibri"/>
                <a:cs typeface="Calibri"/>
                <a:sym typeface="Calibri"/>
              </a:rPr>
              <a:t>key</a:t>
            </a:r>
            <a:r>
              <a:rPr lang="en-US" sz="2800" i="1">
                <a:solidFill>
                  <a:schemeClr val="dk1"/>
                </a:solidFill>
                <a:latin typeface="Calibri"/>
                <a:ea typeface="Calibri"/>
                <a:cs typeface="Calibri"/>
                <a:sym typeface="Calibri"/>
              </a:rPr>
              <a:t> often unused</a:t>
            </a:r>
            <a:endParaRPr sz="2800" b="1" i="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p36"/>
          <p:cNvSpPr/>
          <p:nvPr/>
        </p:nvSpPr>
        <p:spPr>
          <a:xfrm>
            <a:off x="1693790" y="3287606"/>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Consistency protocols</a:t>
            </a:r>
            <a:endParaRPr sz="2800"/>
          </a:p>
          <a:p>
            <a:pPr algn="ctr"/>
            <a:r>
              <a:rPr lang="en-CH" sz="1800">
                <a:solidFill>
                  <a:schemeClr val="lt1"/>
                </a:solidFill>
                <a:ea typeface="Calibri"/>
                <a:cs typeface="Calibri"/>
                <a:sym typeface="Calibri"/>
              </a:rPr>
              <a:t>CAP Theorem</a:t>
            </a:r>
            <a:endParaRPr sz="2800"/>
          </a:p>
        </p:txBody>
      </p:sp>
      <p:sp>
        <p:nvSpPr>
          <p:cNvPr id="560" name="Google Shape;560;p36"/>
          <p:cNvSpPr/>
          <p:nvPr/>
        </p:nvSpPr>
        <p:spPr>
          <a:xfrm>
            <a:off x="1704986" y="2413464"/>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Gossip Protocols</a:t>
            </a:r>
            <a:endParaRPr sz="2800"/>
          </a:p>
        </p:txBody>
      </p:sp>
      <p:sp>
        <p:nvSpPr>
          <p:cNvPr id="561" name="Google Shape;561;p36"/>
          <p:cNvSpPr/>
          <p:nvPr/>
        </p:nvSpPr>
        <p:spPr>
          <a:xfrm>
            <a:off x="1704987" y="4173798"/>
            <a:ext cx="2638909"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dirty="0">
                <a:solidFill>
                  <a:schemeClr val="lt1"/>
                </a:solidFill>
                <a:ea typeface="Calibri"/>
                <a:cs typeface="Calibri"/>
                <a:sym typeface="Calibri"/>
              </a:rPr>
              <a:t>Distributed/Decentralized systems</a:t>
            </a:r>
            <a:endParaRPr sz="2800" dirty="0"/>
          </a:p>
        </p:txBody>
      </p:sp>
      <p:sp>
        <p:nvSpPr>
          <p:cNvPr id="562" name="Google Shape;562;p36"/>
          <p:cNvSpPr txBox="1"/>
          <p:nvPr/>
        </p:nvSpPr>
        <p:spPr>
          <a:xfrm>
            <a:off x="6794500" y="1131094"/>
            <a:ext cx="3416300" cy="376996"/>
          </a:xfrm>
          <a:prstGeom prst="rect">
            <a:avLst/>
          </a:prstGeom>
          <a:noFill/>
          <a:ln>
            <a:noFill/>
          </a:ln>
        </p:spPr>
        <p:txBody>
          <a:bodyPr spcFirstLastPara="1" wrap="square" lIns="68569" tIns="34275" rIns="68569" bIns="34275" anchor="t" anchorCtr="0">
            <a:spAutoFit/>
          </a:bodyPr>
          <a:lstStyle/>
          <a:p>
            <a:r>
              <a:rPr lang="en-CH" sz="2000" dirty="0">
                <a:solidFill>
                  <a:schemeClr val="dk1"/>
                </a:solidFill>
                <a:ea typeface="Calibri"/>
                <a:cs typeface="Calibri"/>
                <a:sym typeface="Calibri"/>
              </a:rPr>
              <a:t>Data science software stack</a:t>
            </a:r>
            <a:endParaRPr sz="2000" dirty="0"/>
          </a:p>
        </p:txBody>
      </p:sp>
      <p:sp>
        <p:nvSpPr>
          <p:cNvPr id="563" name="Google Shape;563;p36"/>
          <p:cNvSpPr/>
          <p:nvPr/>
        </p:nvSpPr>
        <p:spPr>
          <a:xfrm>
            <a:off x="4614043" y="1477343"/>
            <a:ext cx="5950931" cy="18105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Processing</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5" name="Google Shape;565;p36"/>
          <p:cNvSpPr/>
          <p:nvPr/>
        </p:nvSpPr>
        <p:spPr>
          <a:xfrm>
            <a:off x="4614043" y="4820190"/>
            <a:ext cx="5939735" cy="88009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dirty="0">
                <a:solidFill>
                  <a:schemeClr val="lt1"/>
                </a:solidFill>
                <a:ea typeface="Calibri"/>
                <a:cs typeface="Calibri"/>
                <a:sym typeface="Calibri"/>
              </a:rPr>
              <a:t>Ressource Management &amp; Optimization</a:t>
            </a:r>
            <a:endParaRPr sz="1800" dirty="0"/>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p:txBody>
      </p:sp>
      <p:sp>
        <p:nvSpPr>
          <p:cNvPr id="568" name="Google Shape;568;p36"/>
          <p:cNvSpPr/>
          <p:nvPr/>
        </p:nvSpPr>
        <p:spPr>
          <a:xfrm>
            <a:off x="4602847" y="3389235"/>
            <a:ext cx="5950931" cy="138122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Storage</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9" name="Google Shape;569;p36"/>
          <p:cNvSpPr/>
          <p:nvPr/>
        </p:nvSpPr>
        <p:spPr>
          <a:xfrm>
            <a:off x="6198962" y="3760281"/>
            <a:ext cx="1123439"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dirty="0">
                <a:solidFill>
                  <a:schemeClr val="lt1"/>
                </a:solidFill>
                <a:ea typeface="Calibri"/>
                <a:cs typeface="Calibri"/>
                <a:sym typeface="Calibri"/>
              </a:rPr>
              <a:t>Distributed File Systems</a:t>
            </a:r>
            <a:endParaRPr sz="1800" dirty="0"/>
          </a:p>
          <a:p>
            <a:pPr algn="ctr"/>
            <a:r>
              <a:rPr lang="en-CH" sz="1350" dirty="0">
                <a:solidFill>
                  <a:schemeClr val="lt1"/>
                </a:solidFill>
                <a:ea typeface="Calibri"/>
                <a:cs typeface="Calibri"/>
                <a:sym typeface="Calibri"/>
              </a:rPr>
              <a:t>(GFS)</a:t>
            </a:r>
            <a:endParaRPr sz="1800" dirty="0"/>
          </a:p>
        </p:txBody>
      </p:sp>
      <p:sp>
        <p:nvSpPr>
          <p:cNvPr id="570" name="Google Shape;570;p36"/>
          <p:cNvSpPr/>
          <p:nvPr/>
        </p:nvSpPr>
        <p:spPr>
          <a:xfrm>
            <a:off x="7478545" y="3752740"/>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NoSQL DB</a:t>
            </a:r>
            <a:endParaRPr sz="1800"/>
          </a:p>
          <a:p>
            <a:pPr algn="ctr"/>
            <a:r>
              <a:rPr lang="en-CH" sz="1350">
                <a:solidFill>
                  <a:schemeClr val="lt1"/>
                </a:solidFill>
                <a:ea typeface="Calibri"/>
                <a:cs typeface="Calibri"/>
                <a:sym typeface="Calibri"/>
              </a:rPr>
              <a:t>Dynamo </a:t>
            </a:r>
            <a:endParaRPr sz="1800"/>
          </a:p>
          <a:p>
            <a:pPr algn="ctr"/>
            <a:r>
              <a:rPr lang="en-CH" sz="1350">
                <a:solidFill>
                  <a:schemeClr val="lt1"/>
                </a:solidFill>
                <a:ea typeface="Calibri"/>
                <a:cs typeface="Calibri"/>
                <a:sym typeface="Calibri"/>
              </a:rPr>
              <a:t>Big Table Cassandra</a:t>
            </a:r>
            <a:endParaRPr sz="1800"/>
          </a:p>
        </p:txBody>
      </p:sp>
      <p:sp>
        <p:nvSpPr>
          <p:cNvPr id="571" name="Google Shape;571;p36"/>
          <p:cNvSpPr/>
          <p:nvPr/>
        </p:nvSpPr>
        <p:spPr>
          <a:xfrm>
            <a:off x="9065514" y="3760281"/>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Distributed Messging systems </a:t>
            </a:r>
            <a:endParaRPr sz="1800"/>
          </a:p>
          <a:p>
            <a:pPr algn="ctr"/>
            <a:r>
              <a:rPr lang="en-CH" sz="1350">
                <a:solidFill>
                  <a:schemeClr val="lt1"/>
                </a:solidFill>
                <a:ea typeface="Calibri"/>
                <a:cs typeface="Calibri"/>
                <a:sym typeface="Calibri"/>
              </a:rPr>
              <a:t>Kafka</a:t>
            </a:r>
            <a:endParaRPr sz="1800"/>
          </a:p>
        </p:txBody>
      </p:sp>
      <p:sp>
        <p:nvSpPr>
          <p:cNvPr id="572" name="Google Shape;572;p36"/>
          <p:cNvSpPr/>
          <p:nvPr/>
        </p:nvSpPr>
        <p:spPr>
          <a:xfrm>
            <a:off x="7757335" y="1868388"/>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Structured Data</a:t>
            </a:r>
            <a:endParaRPr sz="1800"/>
          </a:p>
          <a:p>
            <a:pPr algn="ctr"/>
            <a:r>
              <a:rPr lang="en-CH" sz="1350">
                <a:solidFill>
                  <a:schemeClr val="lt1"/>
                </a:solidFill>
                <a:ea typeface="Calibri"/>
                <a:cs typeface="Calibri"/>
                <a:sym typeface="Calibri"/>
              </a:rPr>
              <a:t>Spark SQL</a:t>
            </a:r>
            <a:endParaRPr sz="1350">
              <a:solidFill>
                <a:schemeClr val="lt1"/>
              </a:solidFill>
              <a:ea typeface="Calibri"/>
              <a:cs typeface="Calibri"/>
              <a:sym typeface="Calibri"/>
            </a:endParaRPr>
          </a:p>
        </p:txBody>
      </p:sp>
      <p:sp>
        <p:nvSpPr>
          <p:cNvPr id="573" name="Google Shape;573;p36"/>
          <p:cNvSpPr/>
          <p:nvPr/>
        </p:nvSpPr>
        <p:spPr>
          <a:xfrm>
            <a:off x="6067745" y="1837433"/>
            <a:ext cx="1625601" cy="697752"/>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Graph Data</a:t>
            </a:r>
            <a:endParaRPr sz="1800"/>
          </a:p>
          <a:p>
            <a:pPr algn="ctr"/>
            <a:r>
              <a:rPr lang="en-CH" sz="1350">
                <a:solidFill>
                  <a:schemeClr val="lt1"/>
                </a:solidFill>
                <a:ea typeface="Calibri"/>
                <a:cs typeface="Calibri"/>
                <a:sym typeface="Calibri"/>
              </a:rPr>
              <a:t>Pregel, GraphLab, X-Streem, Chaos</a:t>
            </a:r>
            <a:endParaRPr sz="1800"/>
          </a:p>
        </p:txBody>
      </p:sp>
      <p:sp>
        <p:nvSpPr>
          <p:cNvPr id="574" name="Google Shape;574;p36"/>
          <p:cNvSpPr/>
          <p:nvPr/>
        </p:nvSpPr>
        <p:spPr>
          <a:xfrm>
            <a:off x="9155767" y="1858519"/>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Machine Learning</a:t>
            </a:r>
            <a:endParaRPr sz="1800"/>
          </a:p>
        </p:txBody>
      </p:sp>
      <p:sp>
        <p:nvSpPr>
          <p:cNvPr id="575" name="Google Shape;575;p36"/>
          <p:cNvSpPr/>
          <p:nvPr/>
        </p:nvSpPr>
        <p:spPr>
          <a:xfrm>
            <a:off x="6128730" y="2580511"/>
            <a:ext cx="1559693"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Batch Data </a:t>
            </a:r>
            <a:endParaRPr sz="1800"/>
          </a:p>
          <a:p>
            <a:pPr algn="ctr"/>
            <a:r>
              <a:rPr lang="en-CH" sz="1350">
                <a:solidFill>
                  <a:schemeClr val="lt1"/>
                </a:solidFill>
                <a:ea typeface="Calibri"/>
                <a:cs typeface="Calibri"/>
                <a:sym typeface="Calibri"/>
              </a:rPr>
              <a:t>Map Reduce, Dryad, Spark</a:t>
            </a:r>
            <a:endParaRPr sz="1800"/>
          </a:p>
        </p:txBody>
      </p:sp>
      <p:sp>
        <p:nvSpPr>
          <p:cNvPr id="576" name="Google Shape;576;p36"/>
          <p:cNvSpPr/>
          <p:nvPr/>
        </p:nvSpPr>
        <p:spPr>
          <a:xfrm>
            <a:off x="7844172" y="2556646"/>
            <a:ext cx="2611707"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Streaming Data</a:t>
            </a:r>
            <a:endParaRPr sz="1800"/>
          </a:p>
          <a:p>
            <a:pPr algn="ctr"/>
            <a:r>
              <a:rPr lang="en-CH" sz="1350">
                <a:solidFill>
                  <a:schemeClr val="lt1"/>
                </a:solidFill>
                <a:ea typeface="Calibri"/>
                <a:cs typeface="Calibri"/>
                <a:sym typeface="Calibri"/>
              </a:rPr>
              <a:t>Storm, Naiad, Flink, Spark Streaming Google Data Flow</a:t>
            </a:r>
            <a:endParaRPr sz="1800"/>
          </a:p>
        </p:txBody>
      </p:sp>
      <p:sp>
        <p:nvSpPr>
          <p:cNvPr id="3" name="Google Shape;569;p36">
            <a:extLst>
              <a:ext uri="{FF2B5EF4-FFF2-40B4-BE49-F238E27FC236}">
                <a16:creationId xmlns:a16="http://schemas.microsoft.com/office/drawing/2014/main" id="{25C7719B-FFB9-B43F-4394-0F1BCD54FB48}"/>
              </a:ext>
            </a:extLst>
          </p:cNvPr>
          <p:cNvSpPr/>
          <p:nvPr/>
        </p:nvSpPr>
        <p:spPr>
          <a:xfrm>
            <a:off x="7978017" y="5192297"/>
            <a:ext cx="2344016" cy="382488"/>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Scheduling (Mesos, YARN)</a:t>
            </a:r>
            <a:endParaRPr sz="1800" dirty="0"/>
          </a:p>
        </p:txBody>
      </p:sp>
      <p:sp>
        <p:nvSpPr>
          <p:cNvPr id="4" name="Google Shape;569;p36">
            <a:extLst>
              <a:ext uri="{FF2B5EF4-FFF2-40B4-BE49-F238E27FC236}">
                <a16:creationId xmlns:a16="http://schemas.microsoft.com/office/drawing/2014/main" id="{7F855EFD-6BE4-FF9D-01E8-EFF131B6C055}"/>
              </a:ext>
            </a:extLst>
          </p:cNvPr>
          <p:cNvSpPr/>
          <p:nvPr/>
        </p:nvSpPr>
        <p:spPr>
          <a:xfrm>
            <a:off x="4745611" y="5189414"/>
            <a:ext cx="2344016" cy="382488"/>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optimization</a:t>
            </a:r>
            <a:endParaRPr sz="1800" dirty="0"/>
          </a:p>
        </p:txBody>
      </p:sp>
      <p:sp>
        <p:nvSpPr>
          <p:cNvPr id="5" name="Google Shape;569;p36">
            <a:extLst>
              <a:ext uri="{FF2B5EF4-FFF2-40B4-BE49-F238E27FC236}">
                <a16:creationId xmlns:a16="http://schemas.microsoft.com/office/drawing/2014/main" id="{838ABA26-E618-C701-9608-341FD5B0689F}"/>
              </a:ext>
            </a:extLst>
          </p:cNvPr>
          <p:cNvSpPr/>
          <p:nvPr/>
        </p:nvSpPr>
        <p:spPr>
          <a:xfrm>
            <a:off x="4820669" y="3760281"/>
            <a:ext cx="1172370" cy="92107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Storage Hierarchies &amp; Layouts</a:t>
            </a:r>
            <a:endParaRPr sz="1800" dirty="0"/>
          </a:p>
        </p:txBody>
      </p:sp>
      <p:sp>
        <p:nvSpPr>
          <p:cNvPr id="6" name="Google Shape;569;p36">
            <a:extLst>
              <a:ext uri="{FF2B5EF4-FFF2-40B4-BE49-F238E27FC236}">
                <a16:creationId xmlns:a16="http://schemas.microsoft.com/office/drawing/2014/main" id="{DD2CB1A6-40E3-956F-0FFB-1EB138AED45A}"/>
              </a:ext>
            </a:extLst>
          </p:cNvPr>
          <p:cNvSpPr/>
          <p:nvPr/>
        </p:nvSpPr>
        <p:spPr>
          <a:xfrm>
            <a:off x="4745612" y="1837433"/>
            <a:ext cx="1258144" cy="697752"/>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Transaction</a:t>
            </a:r>
          </a:p>
          <a:p>
            <a:pPr algn="ctr"/>
            <a:r>
              <a:rPr lang="en-US" sz="1350" b="1" dirty="0">
                <a:solidFill>
                  <a:schemeClr val="lt1"/>
                </a:solidFill>
                <a:cs typeface="Calibri"/>
                <a:sym typeface="Calibri"/>
              </a:rPr>
              <a:t>Management</a:t>
            </a:r>
            <a:endParaRPr sz="1800" dirty="0"/>
          </a:p>
        </p:txBody>
      </p:sp>
      <p:sp>
        <p:nvSpPr>
          <p:cNvPr id="8" name="Google Shape;569;p36">
            <a:extLst>
              <a:ext uri="{FF2B5EF4-FFF2-40B4-BE49-F238E27FC236}">
                <a16:creationId xmlns:a16="http://schemas.microsoft.com/office/drawing/2014/main" id="{4FC9E195-6DB6-C707-379A-BF4F3037A402}"/>
              </a:ext>
            </a:extLst>
          </p:cNvPr>
          <p:cNvSpPr/>
          <p:nvPr/>
        </p:nvSpPr>
        <p:spPr>
          <a:xfrm>
            <a:off x="4759480" y="2542530"/>
            <a:ext cx="1223813" cy="648635"/>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Execution</a:t>
            </a:r>
            <a:endParaRPr sz="1800" dirty="0"/>
          </a:p>
        </p:txBody>
      </p:sp>
      <p:sp>
        <p:nvSpPr>
          <p:cNvPr id="2" name="Slide Number Placeholder 3">
            <a:extLst>
              <a:ext uri="{FF2B5EF4-FFF2-40B4-BE49-F238E27FC236}">
                <a16:creationId xmlns:a16="http://schemas.microsoft.com/office/drawing/2014/main" id="{A89A48C5-94C7-1E3F-F7DD-AF9DABF12352}"/>
              </a:ext>
            </a:extLst>
          </p:cNvPr>
          <p:cNvSpPr>
            <a:spLocks noGrp="1"/>
          </p:cNvSpPr>
          <p:nvPr>
            <p:ph type="sldNum" sz="quarter" idx="12"/>
          </p:nvPr>
        </p:nvSpPr>
        <p:spPr>
          <a:xfrm>
            <a:off x="8077200" y="6245225"/>
            <a:ext cx="2438400" cy="476250"/>
          </a:xfrm>
        </p:spPr>
        <p:txBody>
          <a:bodyPr/>
          <a:lstStyle/>
          <a:p>
            <a:fld id="{35B54189-C436-47D0-AC37-8484B13A8E13}" type="slidenum">
              <a:rPr lang="en-US" smtClean="0"/>
              <a:pPr/>
              <a:t>2</a:t>
            </a:fld>
            <a:endParaRPr lang="en-US" dirty="0"/>
          </a:p>
        </p:txBody>
      </p:sp>
      <p:sp>
        <p:nvSpPr>
          <p:cNvPr id="9" name="Title 8">
            <a:extLst>
              <a:ext uri="{FF2B5EF4-FFF2-40B4-BE49-F238E27FC236}">
                <a16:creationId xmlns:a16="http://schemas.microsoft.com/office/drawing/2014/main" id="{7273F6E6-E511-9849-AE81-D909AD76B086}"/>
              </a:ext>
            </a:extLst>
          </p:cNvPr>
          <p:cNvSpPr>
            <a:spLocks noGrp="1"/>
          </p:cNvSpPr>
          <p:nvPr>
            <p:ph type="title"/>
          </p:nvPr>
        </p:nvSpPr>
        <p:spPr/>
        <p:txBody>
          <a:bodyPr/>
          <a:lstStyle/>
          <a:p>
            <a:r>
              <a:rPr lang="en-US" dirty="0"/>
              <a:t>Today’s topic</a:t>
            </a:r>
          </a:p>
        </p:txBody>
      </p:sp>
      <p:sp>
        <p:nvSpPr>
          <p:cNvPr id="10" name="Oval 9">
            <a:extLst>
              <a:ext uri="{FF2B5EF4-FFF2-40B4-BE49-F238E27FC236}">
                <a16:creationId xmlns:a16="http://schemas.microsoft.com/office/drawing/2014/main" id="{112849E8-DCAC-020E-BB9B-157C76934F57}"/>
              </a:ext>
            </a:extLst>
          </p:cNvPr>
          <p:cNvSpPr/>
          <p:nvPr/>
        </p:nvSpPr>
        <p:spPr>
          <a:xfrm>
            <a:off x="7894919" y="1783359"/>
            <a:ext cx="1111468" cy="834997"/>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Oval 11">
            <a:extLst>
              <a:ext uri="{FF2B5EF4-FFF2-40B4-BE49-F238E27FC236}">
                <a16:creationId xmlns:a16="http://schemas.microsoft.com/office/drawing/2014/main" id="{27AB9979-BAF9-8CEB-83DB-34B25398D9F4}"/>
              </a:ext>
            </a:extLst>
          </p:cNvPr>
          <p:cNvSpPr/>
          <p:nvPr/>
        </p:nvSpPr>
        <p:spPr>
          <a:xfrm>
            <a:off x="6307843" y="2473204"/>
            <a:ext cx="1111468" cy="834997"/>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3"/>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629" name="Google Shape;629;p33"/>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b="1"/>
              <a:t>MapReduce model</a:t>
            </a:r>
            <a:endParaRPr/>
          </a:p>
          <a:p>
            <a:pPr marL="742950" lvl="1" indent="-285750">
              <a:buSzPts val="2400"/>
              <a:buFont typeface="Calibri"/>
              <a:buChar char="–"/>
            </a:pPr>
            <a:r>
              <a:rPr lang="en-US"/>
              <a:t>Programming model</a:t>
            </a:r>
            <a:endParaRPr/>
          </a:p>
          <a:p>
            <a:pPr marL="742950" lvl="1" indent="-285750">
              <a:buSzPts val="2400"/>
              <a:buFont typeface="Calibri"/>
              <a:buChar char="–"/>
            </a:pPr>
            <a:r>
              <a:rPr lang="en-US" b="1"/>
              <a:t>Under the hood</a:t>
            </a:r>
            <a:endParaRPr b="1"/>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630" name="Google Shape;630;p33"/>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4"/>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latin typeface="Calibri"/>
                <a:ea typeface="Calibri"/>
                <a:cs typeface="Calibri"/>
                <a:sym typeface="Calibri"/>
              </a:rPr>
              <a:t>MapReduce – under the hood</a:t>
            </a:r>
            <a:endParaRPr/>
          </a:p>
        </p:txBody>
      </p:sp>
      <p:sp>
        <p:nvSpPr>
          <p:cNvPr id="637" name="Google Shape;637;p34"/>
          <p:cNvSpPr txBox="1">
            <a:spLocks noGrp="1"/>
          </p:cNvSpPr>
          <p:nvPr>
            <p:ph type="sldNum" idx="12"/>
          </p:nvPr>
        </p:nvSpPr>
        <p:spPr>
          <a:xfrm>
            <a:off x="8077200" y="6245225"/>
            <a:ext cx="24384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21</a:t>
            </a:fld>
            <a:endParaRPr/>
          </a:p>
        </p:txBody>
      </p:sp>
      <p:sp>
        <p:nvSpPr>
          <p:cNvPr id="638" name="Google Shape;638;p34"/>
          <p:cNvSpPr/>
          <p:nvPr/>
        </p:nvSpPr>
        <p:spPr>
          <a:xfrm>
            <a:off x="1631504" y="2420888"/>
            <a:ext cx="572530" cy="2470248"/>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a:solidFill>
                  <a:schemeClr val="dk1"/>
                </a:solidFill>
                <a:latin typeface="Calibri"/>
                <a:ea typeface="Calibri"/>
                <a:cs typeface="Calibri"/>
                <a:sym typeface="Calibri"/>
              </a:rPr>
              <a:t>Input data</a:t>
            </a:r>
            <a:endParaRPr sz="2400">
              <a:solidFill>
                <a:schemeClr val="dk1"/>
              </a:solidFill>
              <a:latin typeface="Calibri"/>
              <a:ea typeface="Calibri"/>
              <a:cs typeface="Calibri"/>
              <a:sym typeface="Calibri"/>
            </a:endParaRPr>
          </a:p>
        </p:txBody>
      </p:sp>
      <p:sp>
        <p:nvSpPr>
          <p:cNvPr id="639" name="Google Shape;639;p34"/>
          <p:cNvSpPr/>
          <p:nvPr/>
        </p:nvSpPr>
        <p:spPr>
          <a:xfrm>
            <a:off x="2495600" y="2492896"/>
            <a:ext cx="504473"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Split</a:t>
            </a:r>
            <a:endParaRPr sz="2400">
              <a:solidFill>
                <a:schemeClr val="lt1"/>
              </a:solidFill>
              <a:latin typeface="Calibri"/>
              <a:ea typeface="Calibri"/>
              <a:cs typeface="Calibri"/>
              <a:sym typeface="Calibri"/>
            </a:endParaRPr>
          </a:p>
        </p:txBody>
      </p:sp>
      <p:sp>
        <p:nvSpPr>
          <p:cNvPr id="640" name="Google Shape;640;p34"/>
          <p:cNvSpPr/>
          <p:nvPr/>
        </p:nvSpPr>
        <p:spPr>
          <a:xfrm>
            <a:off x="2495600" y="4171056"/>
            <a:ext cx="504473"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Split</a:t>
            </a:r>
            <a:endParaRPr sz="2400">
              <a:solidFill>
                <a:schemeClr val="lt1"/>
              </a:solidFill>
              <a:latin typeface="Calibri"/>
              <a:ea typeface="Calibri"/>
              <a:cs typeface="Calibri"/>
              <a:sym typeface="Calibri"/>
            </a:endParaRPr>
          </a:p>
        </p:txBody>
      </p:sp>
      <p:sp>
        <p:nvSpPr>
          <p:cNvPr id="641" name="Google Shape;641;p34"/>
          <p:cNvSpPr/>
          <p:nvPr/>
        </p:nvSpPr>
        <p:spPr>
          <a:xfrm>
            <a:off x="3287688" y="2536309"/>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642" name="Google Shape;642;p34"/>
          <p:cNvSpPr/>
          <p:nvPr/>
        </p:nvSpPr>
        <p:spPr>
          <a:xfrm>
            <a:off x="3287688" y="4213801"/>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643" name="Google Shape;643;p34"/>
          <p:cNvSpPr/>
          <p:nvPr/>
        </p:nvSpPr>
        <p:spPr>
          <a:xfrm>
            <a:off x="7752186" y="2336258"/>
            <a:ext cx="1177479"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644" name="Google Shape;644;p34"/>
          <p:cNvSpPr/>
          <p:nvPr/>
        </p:nvSpPr>
        <p:spPr>
          <a:xfrm>
            <a:off x="7752185" y="4341177"/>
            <a:ext cx="1177479"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cxnSp>
        <p:nvCxnSpPr>
          <p:cNvPr id="645" name="Google Shape;645;p34"/>
          <p:cNvCxnSpPr>
            <a:stCxn id="638" idx="3"/>
            <a:endCxn id="639" idx="1"/>
          </p:cNvCxnSpPr>
          <p:nvPr/>
        </p:nvCxnSpPr>
        <p:spPr>
          <a:xfrm rot="10800000" flipH="1">
            <a:off x="2204034" y="2852912"/>
            <a:ext cx="291600" cy="803100"/>
          </a:xfrm>
          <a:prstGeom prst="straightConnector1">
            <a:avLst/>
          </a:prstGeom>
          <a:noFill/>
          <a:ln w="25400" cap="flat" cmpd="sng">
            <a:solidFill>
              <a:schemeClr val="dk1"/>
            </a:solidFill>
            <a:prstDash val="solid"/>
            <a:round/>
            <a:headEnd type="none" w="sm" len="sm"/>
            <a:tailEnd type="triangle" w="med" len="med"/>
          </a:ln>
        </p:spPr>
      </p:cxnSp>
      <p:cxnSp>
        <p:nvCxnSpPr>
          <p:cNvPr id="646" name="Google Shape;646;p34"/>
          <p:cNvCxnSpPr>
            <a:stCxn id="638" idx="3"/>
            <a:endCxn id="640" idx="1"/>
          </p:cNvCxnSpPr>
          <p:nvPr/>
        </p:nvCxnSpPr>
        <p:spPr>
          <a:xfrm>
            <a:off x="2204034" y="3656012"/>
            <a:ext cx="291600" cy="875100"/>
          </a:xfrm>
          <a:prstGeom prst="straightConnector1">
            <a:avLst/>
          </a:prstGeom>
          <a:noFill/>
          <a:ln w="25400" cap="flat" cmpd="sng">
            <a:solidFill>
              <a:schemeClr val="dk1"/>
            </a:solidFill>
            <a:prstDash val="solid"/>
            <a:round/>
            <a:headEnd type="none" w="sm" len="sm"/>
            <a:tailEnd type="triangle" w="med" len="med"/>
          </a:ln>
        </p:spPr>
      </p:cxnSp>
      <p:cxnSp>
        <p:nvCxnSpPr>
          <p:cNvPr id="647" name="Google Shape;647;p34"/>
          <p:cNvCxnSpPr>
            <a:stCxn id="639" idx="3"/>
            <a:endCxn id="641" idx="2"/>
          </p:cNvCxnSpPr>
          <p:nvPr/>
        </p:nvCxnSpPr>
        <p:spPr>
          <a:xfrm>
            <a:off x="3000072" y="2852936"/>
            <a:ext cx="287700" cy="600"/>
          </a:xfrm>
          <a:prstGeom prst="straightConnector1">
            <a:avLst/>
          </a:prstGeom>
          <a:noFill/>
          <a:ln w="25400" cap="flat" cmpd="sng">
            <a:solidFill>
              <a:schemeClr val="dk1"/>
            </a:solidFill>
            <a:prstDash val="solid"/>
            <a:round/>
            <a:headEnd type="none" w="sm" len="sm"/>
            <a:tailEnd type="triangle" w="med" len="med"/>
          </a:ln>
        </p:spPr>
      </p:cxnSp>
      <p:cxnSp>
        <p:nvCxnSpPr>
          <p:cNvPr id="648" name="Google Shape;648;p34"/>
          <p:cNvCxnSpPr>
            <a:stCxn id="640" idx="3"/>
            <a:endCxn id="642" idx="2"/>
          </p:cNvCxnSpPr>
          <p:nvPr/>
        </p:nvCxnSpPr>
        <p:spPr>
          <a:xfrm>
            <a:off x="3000072" y="4531096"/>
            <a:ext cx="287700" cy="0"/>
          </a:xfrm>
          <a:prstGeom prst="straightConnector1">
            <a:avLst/>
          </a:prstGeom>
          <a:noFill/>
          <a:ln w="25400" cap="flat" cmpd="sng">
            <a:solidFill>
              <a:schemeClr val="dk1"/>
            </a:solidFill>
            <a:prstDash val="solid"/>
            <a:round/>
            <a:headEnd type="none" w="sm" len="sm"/>
            <a:tailEnd type="triangle" w="med" len="med"/>
          </a:ln>
        </p:spPr>
      </p:cxnSp>
      <p:sp>
        <p:nvSpPr>
          <p:cNvPr id="649" name="Google Shape;649;p34"/>
          <p:cNvSpPr/>
          <p:nvPr/>
        </p:nvSpPr>
        <p:spPr>
          <a:xfrm>
            <a:off x="4553720" y="2024327"/>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&lt;Logic,1&gt;</a:t>
            </a:r>
            <a:endParaRPr sz="2400">
              <a:solidFill>
                <a:schemeClr val="lt1"/>
              </a:solidFill>
              <a:latin typeface="Calibri"/>
              <a:ea typeface="Calibri"/>
              <a:cs typeface="Calibri"/>
              <a:sym typeface="Calibri"/>
            </a:endParaRPr>
          </a:p>
        </p:txBody>
      </p:sp>
      <p:sp>
        <p:nvSpPr>
          <p:cNvPr id="650" name="Google Shape;650;p34"/>
          <p:cNvSpPr/>
          <p:nvPr/>
        </p:nvSpPr>
        <p:spPr>
          <a:xfrm>
            <a:off x="4553720" y="2520444"/>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&lt;will,1&gt;</a:t>
            </a:r>
            <a:endParaRPr sz="2400">
              <a:solidFill>
                <a:schemeClr val="lt1"/>
              </a:solidFill>
              <a:latin typeface="Calibri"/>
              <a:ea typeface="Calibri"/>
              <a:cs typeface="Calibri"/>
              <a:sym typeface="Calibri"/>
            </a:endParaRPr>
          </a:p>
        </p:txBody>
      </p:sp>
      <p:sp>
        <p:nvSpPr>
          <p:cNvPr id="651" name="Google Shape;651;p34"/>
          <p:cNvSpPr/>
          <p:nvPr/>
        </p:nvSpPr>
        <p:spPr>
          <a:xfrm>
            <a:off x="4553720" y="3016561"/>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&lt;get,1&gt;</a:t>
            </a:r>
            <a:endParaRPr sz="2400">
              <a:solidFill>
                <a:schemeClr val="lt1"/>
              </a:solidFill>
              <a:latin typeface="Calibri"/>
              <a:ea typeface="Calibri"/>
              <a:cs typeface="Calibri"/>
              <a:sym typeface="Calibri"/>
            </a:endParaRPr>
          </a:p>
        </p:txBody>
      </p:sp>
      <p:sp>
        <p:nvSpPr>
          <p:cNvPr id="652" name="Google Shape;652;p34"/>
          <p:cNvSpPr/>
          <p:nvPr/>
        </p:nvSpPr>
        <p:spPr>
          <a:xfrm>
            <a:off x="4511824" y="4585200"/>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&lt;will,1&gt;</a:t>
            </a:r>
            <a:endParaRPr sz="2400">
              <a:solidFill>
                <a:schemeClr val="lt1"/>
              </a:solidFill>
              <a:latin typeface="Calibri"/>
              <a:ea typeface="Calibri"/>
              <a:cs typeface="Calibri"/>
              <a:sym typeface="Calibri"/>
            </a:endParaRPr>
          </a:p>
        </p:txBody>
      </p:sp>
      <p:sp>
        <p:nvSpPr>
          <p:cNvPr id="653" name="Google Shape;653;p34"/>
          <p:cNvSpPr/>
          <p:nvPr/>
        </p:nvSpPr>
        <p:spPr>
          <a:xfrm>
            <a:off x="4511824" y="5081317"/>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&lt;take,1&gt;</a:t>
            </a:r>
            <a:endParaRPr sz="2400">
              <a:solidFill>
                <a:schemeClr val="lt1"/>
              </a:solidFill>
              <a:latin typeface="Calibri"/>
              <a:ea typeface="Calibri"/>
              <a:cs typeface="Calibri"/>
              <a:sym typeface="Calibri"/>
            </a:endParaRPr>
          </a:p>
        </p:txBody>
      </p:sp>
      <p:sp>
        <p:nvSpPr>
          <p:cNvPr id="654" name="Google Shape;654;p34"/>
          <p:cNvSpPr/>
          <p:nvPr/>
        </p:nvSpPr>
        <p:spPr>
          <a:xfrm>
            <a:off x="4511824" y="4089083"/>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&lt;Imagi…,1&gt;</a:t>
            </a:r>
            <a:endParaRPr sz="2400">
              <a:solidFill>
                <a:schemeClr val="lt1"/>
              </a:solidFill>
              <a:latin typeface="Calibri"/>
              <a:ea typeface="Calibri"/>
              <a:cs typeface="Calibri"/>
              <a:sym typeface="Calibri"/>
            </a:endParaRPr>
          </a:p>
        </p:txBody>
      </p:sp>
      <p:cxnSp>
        <p:nvCxnSpPr>
          <p:cNvPr id="655" name="Google Shape;655;p34"/>
          <p:cNvCxnSpPr>
            <a:stCxn id="641" idx="6"/>
            <a:endCxn id="649" idx="1"/>
          </p:cNvCxnSpPr>
          <p:nvPr/>
        </p:nvCxnSpPr>
        <p:spPr>
          <a:xfrm rot="10800000" flipH="1">
            <a:off x="4108350" y="2232304"/>
            <a:ext cx="445500" cy="621300"/>
          </a:xfrm>
          <a:prstGeom prst="straightConnector1">
            <a:avLst/>
          </a:prstGeom>
          <a:noFill/>
          <a:ln w="25400" cap="flat" cmpd="sng">
            <a:solidFill>
              <a:schemeClr val="dk1"/>
            </a:solidFill>
            <a:prstDash val="solid"/>
            <a:round/>
            <a:headEnd type="none" w="sm" len="sm"/>
            <a:tailEnd type="triangle" w="med" len="med"/>
          </a:ln>
        </p:spPr>
      </p:cxnSp>
      <p:cxnSp>
        <p:nvCxnSpPr>
          <p:cNvPr id="656" name="Google Shape;656;p34"/>
          <p:cNvCxnSpPr>
            <a:stCxn id="641" idx="6"/>
            <a:endCxn id="650" idx="1"/>
          </p:cNvCxnSpPr>
          <p:nvPr/>
        </p:nvCxnSpPr>
        <p:spPr>
          <a:xfrm rot="10800000" flipH="1">
            <a:off x="4108350" y="2728504"/>
            <a:ext cx="445500" cy="125100"/>
          </a:xfrm>
          <a:prstGeom prst="straightConnector1">
            <a:avLst/>
          </a:prstGeom>
          <a:noFill/>
          <a:ln w="25400" cap="flat" cmpd="sng">
            <a:solidFill>
              <a:schemeClr val="dk1"/>
            </a:solidFill>
            <a:prstDash val="solid"/>
            <a:round/>
            <a:headEnd type="none" w="sm" len="sm"/>
            <a:tailEnd type="triangle" w="med" len="med"/>
          </a:ln>
        </p:spPr>
      </p:cxnSp>
      <p:cxnSp>
        <p:nvCxnSpPr>
          <p:cNvPr id="657" name="Google Shape;657;p34"/>
          <p:cNvCxnSpPr>
            <a:stCxn id="641" idx="6"/>
            <a:endCxn id="651" idx="1"/>
          </p:cNvCxnSpPr>
          <p:nvPr/>
        </p:nvCxnSpPr>
        <p:spPr>
          <a:xfrm>
            <a:off x="4108350" y="2853604"/>
            <a:ext cx="445500" cy="371100"/>
          </a:xfrm>
          <a:prstGeom prst="straightConnector1">
            <a:avLst/>
          </a:prstGeom>
          <a:noFill/>
          <a:ln w="25400" cap="flat" cmpd="sng">
            <a:solidFill>
              <a:schemeClr val="dk1"/>
            </a:solidFill>
            <a:prstDash val="solid"/>
            <a:round/>
            <a:headEnd type="none" w="sm" len="sm"/>
            <a:tailEnd type="triangle" w="med" len="med"/>
          </a:ln>
        </p:spPr>
      </p:cxnSp>
      <p:cxnSp>
        <p:nvCxnSpPr>
          <p:cNvPr id="658" name="Google Shape;658;p34"/>
          <p:cNvCxnSpPr>
            <a:stCxn id="642" idx="6"/>
            <a:endCxn id="654" idx="1"/>
          </p:cNvCxnSpPr>
          <p:nvPr/>
        </p:nvCxnSpPr>
        <p:spPr>
          <a:xfrm rot="10800000" flipH="1">
            <a:off x="4108350" y="4297096"/>
            <a:ext cx="403500" cy="234000"/>
          </a:xfrm>
          <a:prstGeom prst="straightConnector1">
            <a:avLst/>
          </a:prstGeom>
          <a:noFill/>
          <a:ln w="25400" cap="flat" cmpd="sng">
            <a:solidFill>
              <a:schemeClr val="dk1"/>
            </a:solidFill>
            <a:prstDash val="solid"/>
            <a:round/>
            <a:headEnd type="none" w="sm" len="sm"/>
            <a:tailEnd type="triangle" w="med" len="med"/>
          </a:ln>
        </p:spPr>
      </p:cxnSp>
      <p:cxnSp>
        <p:nvCxnSpPr>
          <p:cNvPr id="659" name="Google Shape;659;p34"/>
          <p:cNvCxnSpPr>
            <a:stCxn id="642" idx="6"/>
            <a:endCxn id="652" idx="1"/>
          </p:cNvCxnSpPr>
          <p:nvPr/>
        </p:nvCxnSpPr>
        <p:spPr>
          <a:xfrm>
            <a:off x="4108350" y="4531096"/>
            <a:ext cx="403500" cy="262200"/>
          </a:xfrm>
          <a:prstGeom prst="straightConnector1">
            <a:avLst/>
          </a:prstGeom>
          <a:noFill/>
          <a:ln w="25400" cap="flat" cmpd="sng">
            <a:solidFill>
              <a:schemeClr val="dk1"/>
            </a:solidFill>
            <a:prstDash val="solid"/>
            <a:round/>
            <a:headEnd type="none" w="sm" len="sm"/>
            <a:tailEnd type="triangle" w="med" len="med"/>
          </a:ln>
        </p:spPr>
      </p:cxnSp>
      <p:cxnSp>
        <p:nvCxnSpPr>
          <p:cNvPr id="660" name="Google Shape;660;p34"/>
          <p:cNvCxnSpPr>
            <a:stCxn id="642" idx="6"/>
            <a:endCxn id="653" idx="1"/>
          </p:cNvCxnSpPr>
          <p:nvPr/>
        </p:nvCxnSpPr>
        <p:spPr>
          <a:xfrm>
            <a:off x="4108350" y="4531096"/>
            <a:ext cx="403500" cy="758400"/>
          </a:xfrm>
          <a:prstGeom prst="straightConnector1">
            <a:avLst/>
          </a:prstGeom>
          <a:noFill/>
          <a:ln w="25400" cap="flat" cmpd="sng">
            <a:solidFill>
              <a:schemeClr val="dk1"/>
            </a:solidFill>
            <a:prstDash val="solid"/>
            <a:round/>
            <a:headEnd type="none" w="sm" len="sm"/>
            <a:tailEnd type="triangle" w="med" len="med"/>
          </a:ln>
        </p:spPr>
      </p:cxnSp>
      <p:cxnSp>
        <p:nvCxnSpPr>
          <p:cNvPr id="661" name="Google Shape;661;p34"/>
          <p:cNvCxnSpPr>
            <a:stCxn id="662" idx="3"/>
            <a:endCxn id="644" idx="2"/>
          </p:cNvCxnSpPr>
          <p:nvPr/>
        </p:nvCxnSpPr>
        <p:spPr>
          <a:xfrm rot="10800000" flipH="1">
            <a:off x="7239296" y="4658585"/>
            <a:ext cx="513000" cy="134700"/>
          </a:xfrm>
          <a:prstGeom prst="straightConnector1">
            <a:avLst/>
          </a:prstGeom>
          <a:noFill/>
          <a:ln w="25400" cap="flat" cmpd="sng">
            <a:solidFill>
              <a:schemeClr val="dk1"/>
            </a:solidFill>
            <a:prstDash val="solid"/>
            <a:round/>
            <a:headEnd type="none" w="sm" len="sm"/>
            <a:tailEnd type="triangle" w="med" len="med"/>
          </a:ln>
        </p:spPr>
      </p:cxnSp>
      <p:cxnSp>
        <p:nvCxnSpPr>
          <p:cNvPr id="663" name="Google Shape;663;p34"/>
          <p:cNvCxnSpPr>
            <a:stCxn id="664" idx="3"/>
            <a:endCxn id="644" idx="2"/>
          </p:cNvCxnSpPr>
          <p:nvPr/>
        </p:nvCxnSpPr>
        <p:spPr>
          <a:xfrm>
            <a:off x="7239296" y="4301183"/>
            <a:ext cx="513000" cy="357300"/>
          </a:xfrm>
          <a:prstGeom prst="straightConnector1">
            <a:avLst/>
          </a:prstGeom>
          <a:noFill/>
          <a:ln w="25400" cap="flat" cmpd="sng">
            <a:solidFill>
              <a:schemeClr val="dk1"/>
            </a:solidFill>
            <a:prstDash val="solid"/>
            <a:round/>
            <a:headEnd type="none" w="sm" len="sm"/>
            <a:tailEnd type="triangle" w="med" len="med"/>
          </a:ln>
        </p:spPr>
      </p:cxnSp>
      <p:cxnSp>
        <p:nvCxnSpPr>
          <p:cNvPr id="665" name="Google Shape;665;p34"/>
          <p:cNvCxnSpPr>
            <a:stCxn id="666" idx="3"/>
            <a:endCxn id="644" idx="2"/>
          </p:cNvCxnSpPr>
          <p:nvPr/>
        </p:nvCxnSpPr>
        <p:spPr>
          <a:xfrm rot="10800000" flipH="1">
            <a:off x="7239296" y="4658528"/>
            <a:ext cx="513000" cy="634800"/>
          </a:xfrm>
          <a:prstGeom prst="straightConnector1">
            <a:avLst/>
          </a:prstGeom>
          <a:noFill/>
          <a:ln w="25400" cap="flat" cmpd="sng">
            <a:solidFill>
              <a:schemeClr val="dk1"/>
            </a:solidFill>
            <a:prstDash val="solid"/>
            <a:round/>
            <a:headEnd type="none" w="sm" len="sm"/>
            <a:tailEnd type="triangle" w="med" len="med"/>
          </a:ln>
        </p:spPr>
      </p:cxnSp>
      <p:cxnSp>
        <p:nvCxnSpPr>
          <p:cNvPr id="667" name="Google Shape;667;p34"/>
          <p:cNvCxnSpPr>
            <a:stCxn id="668" idx="3"/>
            <a:endCxn id="643" idx="2"/>
          </p:cNvCxnSpPr>
          <p:nvPr/>
        </p:nvCxnSpPr>
        <p:spPr>
          <a:xfrm>
            <a:off x="7241332" y="2232412"/>
            <a:ext cx="510900" cy="421200"/>
          </a:xfrm>
          <a:prstGeom prst="straightConnector1">
            <a:avLst/>
          </a:prstGeom>
          <a:noFill/>
          <a:ln w="25400" cap="flat" cmpd="sng">
            <a:solidFill>
              <a:schemeClr val="dk1"/>
            </a:solidFill>
            <a:prstDash val="solid"/>
            <a:round/>
            <a:headEnd type="none" w="sm" len="sm"/>
            <a:tailEnd type="triangle" w="med" len="med"/>
          </a:ln>
        </p:spPr>
      </p:cxnSp>
      <p:sp>
        <p:nvSpPr>
          <p:cNvPr id="669" name="Google Shape;669;p34"/>
          <p:cNvSpPr/>
          <p:nvPr/>
        </p:nvSpPr>
        <p:spPr>
          <a:xfrm>
            <a:off x="4933720" y="3512679"/>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70" name="Google Shape;670;p34"/>
          <p:cNvSpPr/>
          <p:nvPr/>
        </p:nvSpPr>
        <p:spPr>
          <a:xfrm>
            <a:off x="4933720" y="5497488"/>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68" name="Google Shape;668;p34"/>
          <p:cNvSpPr/>
          <p:nvPr/>
        </p:nvSpPr>
        <p:spPr>
          <a:xfrm>
            <a:off x="6170044" y="2024327"/>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&lt;Logic,{1}&gt;</a:t>
            </a:r>
            <a:endParaRPr sz="2400">
              <a:solidFill>
                <a:schemeClr val="lt1"/>
              </a:solidFill>
              <a:latin typeface="Calibri"/>
              <a:ea typeface="Calibri"/>
              <a:cs typeface="Calibri"/>
              <a:sym typeface="Calibri"/>
            </a:endParaRPr>
          </a:p>
        </p:txBody>
      </p:sp>
      <p:sp>
        <p:nvSpPr>
          <p:cNvPr id="671" name="Google Shape;671;p34"/>
          <p:cNvSpPr/>
          <p:nvPr/>
        </p:nvSpPr>
        <p:spPr>
          <a:xfrm>
            <a:off x="6170044" y="2520444"/>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&lt;will,{1,1}&gt;</a:t>
            </a:r>
            <a:endParaRPr sz="2400">
              <a:solidFill>
                <a:schemeClr val="lt1"/>
              </a:solidFill>
              <a:latin typeface="Calibri"/>
              <a:ea typeface="Calibri"/>
              <a:cs typeface="Calibri"/>
              <a:sym typeface="Calibri"/>
            </a:endParaRPr>
          </a:p>
        </p:txBody>
      </p:sp>
      <p:sp>
        <p:nvSpPr>
          <p:cNvPr id="664" name="Google Shape;664;p34"/>
          <p:cNvSpPr/>
          <p:nvPr/>
        </p:nvSpPr>
        <p:spPr>
          <a:xfrm>
            <a:off x="6168008" y="4093098"/>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&lt;get,{1}&gt;</a:t>
            </a:r>
            <a:endParaRPr sz="2400">
              <a:solidFill>
                <a:schemeClr val="lt1"/>
              </a:solidFill>
              <a:latin typeface="Calibri"/>
              <a:ea typeface="Calibri"/>
              <a:cs typeface="Calibri"/>
              <a:sym typeface="Calibri"/>
            </a:endParaRPr>
          </a:p>
        </p:txBody>
      </p:sp>
      <p:sp>
        <p:nvSpPr>
          <p:cNvPr id="666" name="Google Shape;666;p34"/>
          <p:cNvSpPr/>
          <p:nvPr/>
        </p:nvSpPr>
        <p:spPr>
          <a:xfrm>
            <a:off x="6168008" y="5085243"/>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&lt;take,{1}&gt;</a:t>
            </a:r>
            <a:endParaRPr sz="2400">
              <a:solidFill>
                <a:schemeClr val="lt1"/>
              </a:solidFill>
              <a:latin typeface="Calibri"/>
              <a:ea typeface="Calibri"/>
              <a:cs typeface="Calibri"/>
              <a:sym typeface="Calibri"/>
            </a:endParaRPr>
          </a:p>
        </p:txBody>
      </p:sp>
      <p:sp>
        <p:nvSpPr>
          <p:cNvPr id="662" name="Google Shape;662;p34"/>
          <p:cNvSpPr/>
          <p:nvPr/>
        </p:nvSpPr>
        <p:spPr>
          <a:xfrm>
            <a:off x="6168008" y="4585200"/>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&lt;Imag..,{1}&gt;</a:t>
            </a:r>
            <a:endParaRPr sz="2400">
              <a:solidFill>
                <a:schemeClr val="lt1"/>
              </a:solidFill>
              <a:latin typeface="Calibri"/>
              <a:ea typeface="Calibri"/>
              <a:cs typeface="Calibri"/>
              <a:sym typeface="Calibri"/>
            </a:endParaRPr>
          </a:p>
        </p:txBody>
      </p:sp>
      <p:cxnSp>
        <p:nvCxnSpPr>
          <p:cNvPr id="672" name="Google Shape;672;p34"/>
          <p:cNvCxnSpPr>
            <a:stCxn id="649" idx="3"/>
            <a:endCxn id="668" idx="1"/>
          </p:cNvCxnSpPr>
          <p:nvPr/>
        </p:nvCxnSpPr>
        <p:spPr>
          <a:xfrm>
            <a:off x="5622972" y="2232412"/>
            <a:ext cx="547200" cy="0"/>
          </a:xfrm>
          <a:prstGeom prst="straightConnector1">
            <a:avLst/>
          </a:prstGeom>
          <a:noFill/>
          <a:ln w="25400" cap="flat" cmpd="sng">
            <a:solidFill>
              <a:schemeClr val="dk1"/>
            </a:solidFill>
            <a:prstDash val="solid"/>
            <a:round/>
            <a:headEnd type="none" w="sm" len="sm"/>
            <a:tailEnd type="triangle" w="med" len="med"/>
          </a:ln>
        </p:spPr>
      </p:cxnSp>
      <p:cxnSp>
        <p:nvCxnSpPr>
          <p:cNvPr id="673" name="Google Shape;673;p34"/>
          <p:cNvCxnSpPr>
            <a:stCxn id="650" idx="3"/>
            <a:endCxn id="671" idx="1"/>
          </p:cNvCxnSpPr>
          <p:nvPr/>
        </p:nvCxnSpPr>
        <p:spPr>
          <a:xfrm>
            <a:off x="5622972" y="2728529"/>
            <a:ext cx="547200" cy="0"/>
          </a:xfrm>
          <a:prstGeom prst="straightConnector1">
            <a:avLst/>
          </a:prstGeom>
          <a:noFill/>
          <a:ln w="25400" cap="flat" cmpd="sng">
            <a:solidFill>
              <a:schemeClr val="dk1"/>
            </a:solidFill>
            <a:prstDash val="solid"/>
            <a:round/>
            <a:headEnd type="none" w="sm" len="sm"/>
            <a:tailEnd type="triangle" w="med" len="med"/>
          </a:ln>
        </p:spPr>
      </p:cxnSp>
      <p:cxnSp>
        <p:nvCxnSpPr>
          <p:cNvPr id="674" name="Google Shape;674;p34"/>
          <p:cNvCxnSpPr>
            <a:stCxn id="653" idx="3"/>
            <a:endCxn id="666" idx="1"/>
          </p:cNvCxnSpPr>
          <p:nvPr/>
        </p:nvCxnSpPr>
        <p:spPr>
          <a:xfrm>
            <a:off x="5581076" y="5289402"/>
            <a:ext cx="586800" cy="3900"/>
          </a:xfrm>
          <a:prstGeom prst="straightConnector1">
            <a:avLst/>
          </a:prstGeom>
          <a:noFill/>
          <a:ln w="25400" cap="flat" cmpd="sng">
            <a:solidFill>
              <a:schemeClr val="dk1"/>
            </a:solidFill>
            <a:prstDash val="solid"/>
            <a:round/>
            <a:headEnd type="none" w="sm" len="sm"/>
            <a:tailEnd type="triangle" w="med" len="med"/>
          </a:ln>
        </p:spPr>
      </p:cxnSp>
      <p:cxnSp>
        <p:nvCxnSpPr>
          <p:cNvPr id="675" name="Google Shape;675;p34"/>
          <p:cNvCxnSpPr>
            <a:stCxn id="652" idx="3"/>
            <a:endCxn id="671" idx="1"/>
          </p:cNvCxnSpPr>
          <p:nvPr/>
        </p:nvCxnSpPr>
        <p:spPr>
          <a:xfrm rot="10800000" flipH="1">
            <a:off x="5581076" y="2728385"/>
            <a:ext cx="588900" cy="2064900"/>
          </a:xfrm>
          <a:prstGeom prst="straightConnector1">
            <a:avLst/>
          </a:prstGeom>
          <a:noFill/>
          <a:ln w="25400" cap="flat" cmpd="sng">
            <a:solidFill>
              <a:schemeClr val="dk1"/>
            </a:solidFill>
            <a:prstDash val="solid"/>
            <a:round/>
            <a:headEnd type="none" w="sm" len="sm"/>
            <a:tailEnd type="triangle" w="med" len="med"/>
          </a:ln>
        </p:spPr>
      </p:cxnSp>
      <p:cxnSp>
        <p:nvCxnSpPr>
          <p:cNvPr id="676" name="Google Shape;676;p34"/>
          <p:cNvCxnSpPr>
            <a:stCxn id="654" idx="3"/>
            <a:endCxn id="662" idx="1"/>
          </p:cNvCxnSpPr>
          <p:nvPr/>
        </p:nvCxnSpPr>
        <p:spPr>
          <a:xfrm>
            <a:off x="5581076" y="4297168"/>
            <a:ext cx="586800" cy="496200"/>
          </a:xfrm>
          <a:prstGeom prst="straightConnector1">
            <a:avLst/>
          </a:prstGeom>
          <a:noFill/>
          <a:ln w="25400" cap="flat" cmpd="sng">
            <a:solidFill>
              <a:schemeClr val="dk1"/>
            </a:solidFill>
            <a:prstDash val="solid"/>
            <a:round/>
            <a:headEnd type="none" w="sm" len="sm"/>
            <a:tailEnd type="triangle" w="med" len="med"/>
          </a:ln>
        </p:spPr>
      </p:cxnSp>
      <p:cxnSp>
        <p:nvCxnSpPr>
          <p:cNvPr id="677" name="Google Shape;677;p34"/>
          <p:cNvCxnSpPr>
            <a:stCxn id="651" idx="3"/>
            <a:endCxn id="664" idx="1"/>
          </p:cNvCxnSpPr>
          <p:nvPr/>
        </p:nvCxnSpPr>
        <p:spPr>
          <a:xfrm>
            <a:off x="5622972" y="3224646"/>
            <a:ext cx="545100" cy="1076400"/>
          </a:xfrm>
          <a:prstGeom prst="straightConnector1">
            <a:avLst/>
          </a:prstGeom>
          <a:noFill/>
          <a:ln w="25400" cap="flat" cmpd="sng">
            <a:solidFill>
              <a:schemeClr val="dk1"/>
            </a:solidFill>
            <a:prstDash val="solid"/>
            <a:round/>
            <a:headEnd type="none" w="sm" len="sm"/>
            <a:tailEnd type="triangle" w="med" len="med"/>
          </a:ln>
        </p:spPr>
      </p:cxnSp>
      <p:cxnSp>
        <p:nvCxnSpPr>
          <p:cNvPr id="678" name="Google Shape;678;p34"/>
          <p:cNvCxnSpPr>
            <a:stCxn id="671" idx="3"/>
            <a:endCxn id="643" idx="2"/>
          </p:cNvCxnSpPr>
          <p:nvPr/>
        </p:nvCxnSpPr>
        <p:spPr>
          <a:xfrm rot="10800000" flipH="1">
            <a:off x="7241332" y="2653529"/>
            <a:ext cx="510900" cy="75000"/>
          </a:xfrm>
          <a:prstGeom prst="straightConnector1">
            <a:avLst/>
          </a:prstGeom>
          <a:noFill/>
          <a:ln w="25400" cap="flat" cmpd="sng">
            <a:solidFill>
              <a:schemeClr val="dk1"/>
            </a:solidFill>
            <a:prstDash val="solid"/>
            <a:round/>
            <a:headEnd type="none" w="sm" len="sm"/>
            <a:tailEnd type="triangle" w="med" len="med"/>
          </a:ln>
        </p:spPr>
      </p:cxnSp>
      <p:sp>
        <p:nvSpPr>
          <p:cNvPr id="679" name="Google Shape;679;p34"/>
          <p:cNvSpPr/>
          <p:nvPr/>
        </p:nvSpPr>
        <p:spPr>
          <a:xfrm>
            <a:off x="6454484" y="3512679"/>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0" name="Google Shape;680;p34"/>
          <p:cNvSpPr/>
          <p:nvPr/>
        </p:nvSpPr>
        <p:spPr>
          <a:xfrm>
            <a:off x="6454484" y="5497488"/>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1" name="Google Shape;681;p34"/>
          <p:cNvSpPr/>
          <p:nvPr/>
        </p:nvSpPr>
        <p:spPr>
          <a:xfrm>
            <a:off x="9273184" y="2060848"/>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&lt;Logic,1&gt;</a:t>
            </a:r>
            <a:endParaRPr sz="2400">
              <a:solidFill>
                <a:schemeClr val="lt1"/>
              </a:solidFill>
              <a:latin typeface="Calibri"/>
              <a:ea typeface="Calibri"/>
              <a:cs typeface="Calibri"/>
              <a:sym typeface="Calibri"/>
            </a:endParaRPr>
          </a:p>
        </p:txBody>
      </p:sp>
      <p:sp>
        <p:nvSpPr>
          <p:cNvPr id="682" name="Google Shape;682;p34"/>
          <p:cNvSpPr/>
          <p:nvPr/>
        </p:nvSpPr>
        <p:spPr>
          <a:xfrm>
            <a:off x="9273184" y="2556965"/>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&lt;will,2&gt;</a:t>
            </a:r>
            <a:endParaRPr sz="2400">
              <a:solidFill>
                <a:schemeClr val="lt1"/>
              </a:solidFill>
              <a:latin typeface="Calibri"/>
              <a:ea typeface="Calibri"/>
              <a:cs typeface="Calibri"/>
              <a:sym typeface="Calibri"/>
            </a:endParaRPr>
          </a:p>
        </p:txBody>
      </p:sp>
      <p:sp>
        <p:nvSpPr>
          <p:cNvPr id="683" name="Google Shape;683;p34"/>
          <p:cNvSpPr/>
          <p:nvPr/>
        </p:nvSpPr>
        <p:spPr>
          <a:xfrm>
            <a:off x="9271148" y="4129619"/>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&lt;get,1&gt;</a:t>
            </a:r>
            <a:endParaRPr sz="2400">
              <a:solidFill>
                <a:schemeClr val="lt1"/>
              </a:solidFill>
              <a:latin typeface="Calibri"/>
              <a:ea typeface="Calibri"/>
              <a:cs typeface="Calibri"/>
              <a:sym typeface="Calibri"/>
            </a:endParaRPr>
          </a:p>
        </p:txBody>
      </p:sp>
      <p:sp>
        <p:nvSpPr>
          <p:cNvPr id="684" name="Google Shape;684;p34"/>
          <p:cNvSpPr/>
          <p:nvPr/>
        </p:nvSpPr>
        <p:spPr>
          <a:xfrm>
            <a:off x="9271148" y="5121764"/>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&lt;take,1&gt;</a:t>
            </a:r>
            <a:endParaRPr sz="2400">
              <a:solidFill>
                <a:schemeClr val="lt1"/>
              </a:solidFill>
              <a:latin typeface="Calibri"/>
              <a:ea typeface="Calibri"/>
              <a:cs typeface="Calibri"/>
              <a:sym typeface="Calibri"/>
            </a:endParaRPr>
          </a:p>
        </p:txBody>
      </p:sp>
      <p:sp>
        <p:nvSpPr>
          <p:cNvPr id="685" name="Google Shape;685;p34"/>
          <p:cNvSpPr/>
          <p:nvPr/>
        </p:nvSpPr>
        <p:spPr>
          <a:xfrm>
            <a:off x="9271148" y="4621721"/>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&lt;Imagi…,1&gt;</a:t>
            </a:r>
            <a:endParaRPr sz="2400">
              <a:solidFill>
                <a:schemeClr val="lt1"/>
              </a:solidFill>
              <a:latin typeface="Calibri"/>
              <a:ea typeface="Calibri"/>
              <a:cs typeface="Calibri"/>
              <a:sym typeface="Calibri"/>
            </a:endParaRPr>
          </a:p>
        </p:txBody>
      </p:sp>
      <p:sp>
        <p:nvSpPr>
          <p:cNvPr id="686" name="Google Shape;686;p34"/>
          <p:cNvSpPr/>
          <p:nvPr/>
        </p:nvSpPr>
        <p:spPr>
          <a:xfrm>
            <a:off x="9557624" y="3549200"/>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7" name="Google Shape;687;p34"/>
          <p:cNvSpPr/>
          <p:nvPr/>
        </p:nvSpPr>
        <p:spPr>
          <a:xfrm>
            <a:off x="9557624" y="5534009"/>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8" name="Google Shape;688;p34"/>
          <p:cNvSpPr/>
          <p:nvPr/>
        </p:nvSpPr>
        <p:spPr>
          <a:xfrm>
            <a:off x="2361499" y="1844824"/>
            <a:ext cx="820663" cy="3689184"/>
          </a:xfrm>
          <a:prstGeom prst="rect">
            <a:avLst/>
          </a:prstGeom>
          <a:noFill/>
          <a:ln w="25400" cap="flat" cmpd="sng">
            <a:solidFill>
              <a:srgbClr val="0C0C0C"/>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89" name="Google Shape;689;p34"/>
          <p:cNvSpPr/>
          <p:nvPr/>
        </p:nvSpPr>
        <p:spPr>
          <a:xfrm>
            <a:off x="2423593" y="1851212"/>
            <a:ext cx="651653"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DFS</a:t>
            </a:r>
            <a:endParaRPr sz="2400">
              <a:solidFill>
                <a:schemeClr val="dk1"/>
              </a:solidFill>
              <a:latin typeface="Calibri"/>
              <a:ea typeface="Calibri"/>
              <a:cs typeface="Calibri"/>
              <a:sym typeface="Calibri"/>
            </a:endParaRPr>
          </a:p>
        </p:txBody>
      </p:sp>
      <p:sp>
        <p:nvSpPr>
          <p:cNvPr id="690" name="Google Shape;690;p34"/>
          <p:cNvSpPr/>
          <p:nvPr/>
        </p:nvSpPr>
        <p:spPr>
          <a:xfrm>
            <a:off x="9169704" y="1647504"/>
            <a:ext cx="1309953" cy="4301776"/>
          </a:xfrm>
          <a:prstGeom prst="rect">
            <a:avLst/>
          </a:prstGeom>
          <a:noFill/>
          <a:ln w="25400" cap="flat" cmpd="sng">
            <a:solidFill>
              <a:srgbClr val="0C0C0C"/>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91" name="Google Shape;691;p34"/>
          <p:cNvSpPr/>
          <p:nvPr/>
        </p:nvSpPr>
        <p:spPr>
          <a:xfrm>
            <a:off x="9476796" y="1653892"/>
            <a:ext cx="651653"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DFS</a:t>
            </a:r>
            <a:endParaRPr sz="2400">
              <a:solidFill>
                <a:schemeClr val="dk1"/>
              </a:solidFill>
              <a:latin typeface="Calibri"/>
              <a:ea typeface="Calibri"/>
              <a:cs typeface="Calibri"/>
              <a:sym typeface="Calibri"/>
            </a:endParaRPr>
          </a:p>
        </p:txBody>
      </p:sp>
      <p:sp>
        <p:nvSpPr>
          <p:cNvPr id="692" name="Google Shape;692;p34"/>
          <p:cNvSpPr/>
          <p:nvPr/>
        </p:nvSpPr>
        <p:spPr>
          <a:xfrm>
            <a:off x="3321651" y="1399713"/>
            <a:ext cx="930063"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Map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phase</a:t>
            </a:r>
            <a:endParaRPr sz="2400">
              <a:solidFill>
                <a:schemeClr val="dk1"/>
              </a:solidFill>
              <a:latin typeface="Calibri"/>
              <a:ea typeface="Calibri"/>
              <a:cs typeface="Calibri"/>
              <a:sym typeface="Calibri"/>
            </a:endParaRPr>
          </a:p>
        </p:txBody>
      </p:sp>
      <p:sp>
        <p:nvSpPr>
          <p:cNvPr id="693" name="Google Shape;693;p34"/>
          <p:cNvSpPr/>
          <p:nvPr/>
        </p:nvSpPr>
        <p:spPr>
          <a:xfrm>
            <a:off x="5103744" y="938048"/>
            <a:ext cx="1874680"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Shuffle phase</a:t>
            </a:r>
            <a:endParaRPr sz="2400">
              <a:solidFill>
                <a:schemeClr val="dk1"/>
              </a:solidFill>
              <a:latin typeface="Calibri"/>
              <a:ea typeface="Calibri"/>
              <a:cs typeface="Calibri"/>
              <a:sym typeface="Calibri"/>
            </a:endParaRPr>
          </a:p>
        </p:txBody>
      </p:sp>
      <p:sp>
        <p:nvSpPr>
          <p:cNvPr id="694" name="Google Shape;694;p34"/>
          <p:cNvSpPr/>
          <p:nvPr/>
        </p:nvSpPr>
        <p:spPr>
          <a:xfrm>
            <a:off x="4511824" y="1535610"/>
            <a:ext cx="2712024" cy="400110"/>
          </a:xfrm>
          <a:prstGeom prst="rect">
            <a:avLst/>
          </a:prstGeom>
          <a:noFill/>
          <a:ln>
            <a:noFill/>
          </a:ln>
        </p:spPr>
        <p:txBody>
          <a:bodyPr spcFirstLastPara="1" wrap="square" lIns="91425" tIns="45700" rIns="91425" bIns="45700" anchor="t" anchorCtr="0">
            <a:spAutoFit/>
          </a:bodyPr>
          <a:lstStyle/>
          <a:p>
            <a:r>
              <a:rPr lang="en-US" sz="2000">
                <a:solidFill>
                  <a:schemeClr val="dk1"/>
                </a:solidFill>
                <a:latin typeface="Calibri"/>
                <a:ea typeface="Calibri"/>
                <a:cs typeface="Calibri"/>
                <a:sym typeface="Calibri"/>
              </a:rPr>
              <a:t>Sort	Send	Merge</a:t>
            </a:r>
            <a:endParaRPr sz="2400">
              <a:solidFill>
                <a:schemeClr val="dk1"/>
              </a:solidFill>
              <a:latin typeface="Calibri"/>
              <a:ea typeface="Calibri"/>
              <a:cs typeface="Calibri"/>
              <a:sym typeface="Calibri"/>
            </a:endParaRPr>
          </a:p>
        </p:txBody>
      </p:sp>
      <p:sp>
        <p:nvSpPr>
          <p:cNvPr id="695" name="Google Shape;695;p34"/>
          <p:cNvSpPr/>
          <p:nvPr/>
        </p:nvSpPr>
        <p:spPr>
          <a:xfrm>
            <a:off x="7744069" y="1408538"/>
            <a:ext cx="1107547"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Reduce</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phase</a:t>
            </a:r>
            <a:endParaRPr sz="2400">
              <a:solidFill>
                <a:schemeClr val="dk1"/>
              </a:solidFill>
              <a:latin typeface="Calibri"/>
              <a:ea typeface="Calibri"/>
              <a:cs typeface="Calibri"/>
              <a:sym typeface="Calibri"/>
            </a:endParaRPr>
          </a:p>
        </p:txBody>
      </p:sp>
      <p:cxnSp>
        <p:nvCxnSpPr>
          <p:cNvPr id="696" name="Google Shape;696;p34"/>
          <p:cNvCxnSpPr>
            <a:stCxn id="643" idx="6"/>
            <a:endCxn id="681" idx="1"/>
          </p:cNvCxnSpPr>
          <p:nvPr/>
        </p:nvCxnSpPr>
        <p:spPr>
          <a:xfrm rot="10800000" flipH="1">
            <a:off x="8929664" y="2268953"/>
            <a:ext cx="343500" cy="384600"/>
          </a:xfrm>
          <a:prstGeom prst="straightConnector1">
            <a:avLst/>
          </a:prstGeom>
          <a:noFill/>
          <a:ln w="25400" cap="flat" cmpd="sng">
            <a:solidFill>
              <a:schemeClr val="dk1"/>
            </a:solidFill>
            <a:prstDash val="solid"/>
            <a:round/>
            <a:headEnd type="none" w="sm" len="sm"/>
            <a:tailEnd type="triangle" w="med" len="med"/>
          </a:ln>
        </p:spPr>
      </p:cxnSp>
      <p:cxnSp>
        <p:nvCxnSpPr>
          <p:cNvPr id="697" name="Google Shape;697;p34"/>
          <p:cNvCxnSpPr>
            <a:stCxn id="643" idx="6"/>
            <a:endCxn id="682" idx="1"/>
          </p:cNvCxnSpPr>
          <p:nvPr/>
        </p:nvCxnSpPr>
        <p:spPr>
          <a:xfrm>
            <a:off x="8929664" y="2653553"/>
            <a:ext cx="343500" cy="111600"/>
          </a:xfrm>
          <a:prstGeom prst="straightConnector1">
            <a:avLst/>
          </a:prstGeom>
          <a:noFill/>
          <a:ln w="25400" cap="flat" cmpd="sng">
            <a:solidFill>
              <a:schemeClr val="dk1"/>
            </a:solidFill>
            <a:prstDash val="solid"/>
            <a:round/>
            <a:headEnd type="none" w="sm" len="sm"/>
            <a:tailEnd type="triangle" w="med" len="med"/>
          </a:ln>
        </p:spPr>
      </p:cxnSp>
      <p:cxnSp>
        <p:nvCxnSpPr>
          <p:cNvPr id="698" name="Google Shape;698;p34"/>
          <p:cNvCxnSpPr>
            <a:stCxn id="644" idx="6"/>
            <a:endCxn id="683" idx="1"/>
          </p:cNvCxnSpPr>
          <p:nvPr/>
        </p:nvCxnSpPr>
        <p:spPr>
          <a:xfrm rot="10800000" flipH="1">
            <a:off x="8929663" y="4337772"/>
            <a:ext cx="341400" cy="320700"/>
          </a:xfrm>
          <a:prstGeom prst="straightConnector1">
            <a:avLst/>
          </a:prstGeom>
          <a:noFill/>
          <a:ln w="25400" cap="flat" cmpd="sng">
            <a:solidFill>
              <a:schemeClr val="dk1"/>
            </a:solidFill>
            <a:prstDash val="solid"/>
            <a:round/>
            <a:headEnd type="none" w="sm" len="sm"/>
            <a:tailEnd type="triangle" w="med" len="med"/>
          </a:ln>
        </p:spPr>
      </p:cxnSp>
      <p:cxnSp>
        <p:nvCxnSpPr>
          <p:cNvPr id="699" name="Google Shape;699;p34"/>
          <p:cNvCxnSpPr>
            <a:stCxn id="644" idx="6"/>
            <a:endCxn id="685" idx="1"/>
          </p:cNvCxnSpPr>
          <p:nvPr/>
        </p:nvCxnSpPr>
        <p:spPr>
          <a:xfrm>
            <a:off x="8929663" y="4658472"/>
            <a:ext cx="341400" cy="171300"/>
          </a:xfrm>
          <a:prstGeom prst="straightConnector1">
            <a:avLst/>
          </a:prstGeom>
          <a:noFill/>
          <a:ln w="25400" cap="flat" cmpd="sng">
            <a:solidFill>
              <a:schemeClr val="dk1"/>
            </a:solidFill>
            <a:prstDash val="solid"/>
            <a:round/>
            <a:headEnd type="none" w="sm" len="sm"/>
            <a:tailEnd type="triangle" w="med" len="med"/>
          </a:ln>
        </p:spPr>
      </p:cxnSp>
      <p:cxnSp>
        <p:nvCxnSpPr>
          <p:cNvPr id="700" name="Google Shape;700;p34"/>
          <p:cNvCxnSpPr>
            <a:stCxn id="644" idx="6"/>
            <a:endCxn id="684" idx="1"/>
          </p:cNvCxnSpPr>
          <p:nvPr/>
        </p:nvCxnSpPr>
        <p:spPr>
          <a:xfrm>
            <a:off x="8929663" y="4658472"/>
            <a:ext cx="341400" cy="671400"/>
          </a:xfrm>
          <a:prstGeom prst="straightConnector1">
            <a:avLst/>
          </a:prstGeom>
          <a:noFill/>
          <a:ln w="25400" cap="flat" cmpd="sng">
            <a:solidFill>
              <a:schemeClr val="dk1"/>
            </a:solidFill>
            <a:prstDash val="solid"/>
            <a:round/>
            <a:headEnd type="none" w="sm" len="sm"/>
            <a:tailEnd type="triangle" w="med" len="med"/>
          </a:ln>
        </p:spPr>
      </p:cxnSp>
      <p:sp>
        <p:nvSpPr>
          <p:cNvPr id="701" name="Google Shape;701;p34"/>
          <p:cNvSpPr/>
          <p:nvPr/>
        </p:nvSpPr>
        <p:spPr>
          <a:xfrm>
            <a:off x="4257098" y="969287"/>
            <a:ext cx="3168885" cy="4979993"/>
          </a:xfrm>
          <a:prstGeom prst="rect">
            <a:avLst/>
          </a:prstGeom>
          <a:noFill/>
          <a:ln w="25400" cap="flat" cmpd="sng">
            <a:solidFill>
              <a:srgbClr val="0C0C0C"/>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02" name="Google Shape;702;p34"/>
          <p:cNvSpPr/>
          <p:nvPr/>
        </p:nvSpPr>
        <p:spPr>
          <a:xfrm>
            <a:off x="2390709" y="6007197"/>
            <a:ext cx="3019068" cy="584775"/>
          </a:xfrm>
          <a:prstGeom prst="rect">
            <a:avLst/>
          </a:prstGeom>
          <a:noFill/>
          <a:ln>
            <a:noFill/>
          </a:ln>
        </p:spPr>
        <p:txBody>
          <a:bodyPr spcFirstLastPara="1" wrap="square" lIns="91425" tIns="45700" rIns="91425" bIns="45700" anchor="t" anchorCtr="0">
            <a:spAutoFit/>
          </a:bodyPr>
          <a:lstStyle/>
          <a:p>
            <a:r>
              <a:rPr lang="en-US" sz="1600">
                <a:solidFill>
                  <a:schemeClr val="dk1"/>
                </a:solidFill>
                <a:latin typeface="Courier New"/>
                <a:ea typeface="Courier New"/>
                <a:cs typeface="Courier New"/>
                <a:sym typeface="Courier New"/>
              </a:rPr>
              <a:t>for each word in value</a:t>
            </a:r>
            <a:endParaRPr sz="2400">
              <a:solidFill>
                <a:schemeClr val="dk1"/>
              </a:solidFill>
              <a:latin typeface="Calibri"/>
              <a:ea typeface="Calibri"/>
              <a:cs typeface="Calibri"/>
              <a:sym typeface="Calibri"/>
            </a:endParaRPr>
          </a:p>
          <a:p>
            <a:pPr marL="457200" lvl="1"/>
            <a:r>
              <a:rPr lang="en-US" sz="1600">
                <a:solidFill>
                  <a:schemeClr val="dk1"/>
                </a:solidFill>
                <a:latin typeface="Courier New"/>
                <a:ea typeface="Courier New"/>
                <a:cs typeface="Courier New"/>
                <a:sym typeface="Courier New"/>
              </a:rPr>
              <a:t>emit pair &lt;word,+1&gt;</a:t>
            </a:r>
            <a:endParaRPr sz="2400">
              <a:solidFill>
                <a:schemeClr val="dk1"/>
              </a:solidFill>
              <a:latin typeface="Calibri"/>
              <a:ea typeface="Calibri"/>
              <a:cs typeface="Calibri"/>
              <a:sym typeface="Calibri"/>
            </a:endParaRPr>
          </a:p>
        </p:txBody>
      </p:sp>
      <p:sp>
        <p:nvSpPr>
          <p:cNvPr id="703" name="Google Shape;703;p34"/>
          <p:cNvSpPr/>
          <p:nvPr/>
        </p:nvSpPr>
        <p:spPr>
          <a:xfrm>
            <a:off x="6634556" y="5980519"/>
            <a:ext cx="3881045" cy="830997"/>
          </a:xfrm>
          <a:prstGeom prst="rect">
            <a:avLst/>
          </a:prstGeom>
          <a:noFill/>
          <a:ln>
            <a:noFill/>
          </a:ln>
        </p:spPr>
        <p:txBody>
          <a:bodyPr spcFirstLastPara="1" wrap="square" lIns="91425" tIns="45700" rIns="91425" bIns="45700" anchor="t" anchorCtr="0">
            <a:spAutoFit/>
          </a:bodyPr>
          <a:lstStyle/>
          <a:p>
            <a:r>
              <a:rPr lang="en-US" sz="1600">
                <a:solidFill>
                  <a:schemeClr val="dk1"/>
                </a:solidFill>
                <a:latin typeface="Courier New"/>
                <a:ea typeface="Courier New"/>
                <a:cs typeface="Courier New"/>
                <a:sym typeface="Courier New"/>
              </a:rPr>
              <a:t>for each value in list(values)</a:t>
            </a:r>
            <a:endParaRPr sz="2400">
              <a:solidFill>
                <a:schemeClr val="dk1"/>
              </a:solidFill>
              <a:latin typeface="Calibri"/>
              <a:ea typeface="Calibri"/>
              <a:cs typeface="Calibri"/>
              <a:sym typeface="Calibri"/>
            </a:endParaRPr>
          </a:p>
          <a:p>
            <a:pPr marL="457200" lvl="1"/>
            <a:r>
              <a:rPr lang="en-US" sz="1600">
                <a:solidFill>
                  <a:schemeClr val="dk1"/>
                </a:solidFill>
                <a:latin typeface="Courier New"/>
                <a:ea typeface="Courier New"/>
                <a:cs typeface="Courier New"/>
                <a:sym typeface="Courier New"/>
              </a:rPr>
              <a:t>count+=value</a:t>
            </a:r>
            <a:endParaRPr sz="2400">
              <a:solidFill>
                <a:schemeClr val="dk1"/>
              </a:solidFill>
              <a:latin typeface="Calibri"/>
              <a:ea typeface="Calibri"/>
              <a:cs typeface="Calibri"/>
              <a:sym typeface="Calibri"/>
            </a:endParaRPr>
          </a:p>
          <a:p>
            <a:r>
              <a:rPr lang="en-US" sz="1600">
                <a:solidFill>
                  <a:schemeClr val="dk1"/>
                </a:solidFill>
                <a:latin typeface="Courier New"/>
                <a:ea typeface="Courier New"/>
                <a:cs typeface="Courier New"/>
                <a:sym typeface="Courier New"/>
              </a:rPr>
              <a:t>emit pair&lt;word,count&gt;</a:t>
            </a:r>
            <a:endParaRPr sz="1600">
              <a:solidFill>
                <a:schemeClr val="dk1"/>
              </a:solidFill>
              <a:latin typeface="Calibri"/>
              <a:ea typeface="Calibri"/>
              <a:cs typeface="Calibri"/>
              <a:sym typeface="Calibri"/>
            </a:endParaRPr>
          </a:p>
        </p:txBody>
      </p:sp>
      <p:sp>
        <p:nvSpPr>
          <p:cNvPr id="704" name="Google Shape;704;p34"/>
          <p:cNvSpPr/>
          <p:nvPr/>
        </p:nvSpPr>
        <p:spPr>
          <a:xfrm>
            <a:off x="1469084" y="5878840"/>
            <a:ext cx="9144000" cy="954792"/>
          </a:xfrm>
          <a:prstGeom prst="roundRect">
            <a:avLst>
              <a:gd name="adj" fmla="val 0"/>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457200" lvl="1" algn="ctr"/>
            <a:r>
              <a:rPr lang="en-US" sz="2800">
                <a:solidFill>
                  <a:schemeClr val="dk1"/>
                </a:solidFill>
                <a:latin typeface="Calibri"/>
                <a:ea typeface="Calibri"/>
                <a:cs typeface="Calibri"/>
                <a:sym typeface="Calibri"/>
              </a:rPr>
              <a:t>Intermediary results are saved as </a:t>
            </a:r>
            <a:endParaRPr sz="2400">
              <a:solidFill>
                <a:schemeClr val="dk1"/>
              </a:solidFill>
              <a:latin typeface="Calibri"/>
              <a:ea typeface="Calibri"/>
              <a:cs typeface="Calibri"/>
              <a:sym typeface="Calibri"/>
            </a:endParaRPr>
          </a:p>
          <a:p>
            <a:pPr marL="457200" lvl="1" algn="ctr"/>
            <a:r>
              <a:rPr lang="en-US" sz="2800">
                <a:solidFill>
                  <a:schemeClr val="dk1"/>
                </a:solidFill>
                <a:latin typeface="Calibri"/>
                <a:ea typeface="Calibri"/>
                <a:cs typeface="Calibri"/>
                <a:sym typeface="Calibri"/>
              </a:rPr>
              <a:t>regular files in DFS. Is this good? </a:t>
            </a:r>
            <a:endParaRPr sz="240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F35474EE-D496-0F2A-0267-65BB23654A10}"/>
              </a:ext>
            </a:extLst>
          </p:cNvPr>
          <p:cNvSpPr txBox="1">
            <a:spLocks/>
          </p:cNvSpPr>
          <p:nvPr/>
        </p:nvSpPr>
        <p:spPr bwMode="auto">
          <a:xfrm>
            <a:off x="8737600" y="6245225"/>
            <a:ext cx="3251200" cy="476250"/>
          </a:xfrm>
          <a:prstGeom prst="rect">
            <a:avLst/>
          </a:prstGeo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5"/>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MapReduce – under the hood (2)</a:t>
            </a:r>
            <a:endParaRPr/>
          </a:p>
        </p:txBody>
      </p:sp>
      <p:sp>
        <p:nvSpPr>
          <p:cNvPr id="712" name="Google Shape;712;p35"/>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2800"/>
              <a:buFont typeface="Calibri"/>
              <a:buChar char="•"/>
            </a:pPr>
            <a:r>
              <a:rPr lang="en-US" sz="2800"/>
              <a:t>Shuffling consumes network and causes delays</a:t>
            </a:r>
            <a:endParaRPr/>
          </a:p>
          <a:p>
            <a:pPr marL="742950" lvl="1" indent="-285750">
              <a:buSzPts val="2800"/>
              <a:buFont typeface="Calibri"/>
              <a:buChar char="–"/>
            </a:pPr>
            <a:r>
              <a:rPr lang="en-US" sz="2800"/>
              <a:t>Idle time for CPUs</a:t>
            </a:r>
            <a:endParaRPr/>
          </a:p>
          <a:p>
            <a:pPr marL="342900">
              <a:buSzPts val="2800"/>
              <a:buFont typeface="Calibri"/>
              <a:buChar char="•"/>
            </a:pPr>
            <a:r>
              <a:rPr lang="en-US" sz="2800"/>
              <a:t>Progressive shuffling</a:t>
            </a:r>
            <a:endParaRPr/>
          </a:p>
          <a:p>
            <a:pPr marL="342900">
              <a:buSzPts val="2800"/>
              <a:buFont typeface="Calibri"/>
              <a:buChar char="•"/>
            </a:pPr>
            <a:r>
              <a:rPr lang="en-US" sz="2800"/>
              <a:t>Phases partially overlap: reducers start before maps fully complete</a:t>
            </a:r>
            <a:endParaRPr/>
          </a:p>
          <a:p>
            <a:pPr marL="742950" lvl="1" indent="-107950">
              <a:buSzPts val="2800"/>
              <a:buNone/>
            </a:pPr>
            <a:endParaRPr sz="2800"/>
          </a:p>
        </p:txBody>
      </p:sp>
      <p:sp>
        <p:nvSpPr>
          <p:cNvPr id="711" name="Google Shape;711;p35"/>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22</a:t>
            </a:fld>
            <a:endParaRPr/>
          </a:p>
        </p:txBody>
      </p:sp>
      <p:sp>
        <p:nvSpPr>
          <p:cNvPr id="713" name="Google Shape;713;p35"/>
          <p:cNvSpPr/>
          <p:nvPr/>
        </p:nvSpPr>
        <p:spPr>
          <a:xfrm>
            <a:off x="1631504" y="3195449"/>
            <a:ext cx="1139768" cy="461664"/>
          </a:xfrm>
          <a:prstGeom prst="roundRect">
            <a:avLst>
              <a:gd name="adj" fmla="val 16667"/>
            </a:avLst>
          </a:prstGeom>
          <a:noFill/>
          <a:ln w="53975" cap="flat" cmpd="dbl">
            <a:solidFill>
              <a:schemeClr val="dk1"/>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14" name="Google Shape;714;p35"/>
          <p:cNvSpPr/>
          <p:nvPr/>
        </p:nvSpPr>
        <p:spPr>
          <a:xfrm>
            <a:off x="1631504" y="3195449"/>
            <a:ext cx="1139768"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Node 1</a:t>
            </a:r>
            <a:endParaRPr sz="2400">
              <a:solidFill>
                <a:schemeClr val="dk1"/>
              </a:solidFill>
              <a:latin typeface="Calibri"/>
              <a:ea typeface="Calibri"/>
              <a:cs typeface="Calibri"/>
              <a:sym typeface="Calibri"/>
            </a:endParaRPr>
          </a:p>
        </p:txBody>
      </p:sp>
      <p:sp>
        <p:nvSpPr>
          <p:cNvPr id="715" name="Google Shape;715;p35"/>
          <p:cNvSpPr/>
          <p:nvPr/>
        </p:nvSpPr>
        <p:spPr>
          <a:xfrm>
            <a:off x="1631504" y="3942581"/>
            <a:ext cx="1139768" cy="461664"/>
          </a:xfrm>
          <a:prstGeom prst="roundRect">
            <a:avLst>
              <a:gd name="adj" fmla="val 16667"/>
            </a:avLst>
          </a:prstGeom>
          <a:noFill/>
          <a:ln w="53975" cap="flat" cmpd="dbl">
            <a:solidFill>
              <a:srgbClr val="0070C0"/>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16" name="Google Shape;716;p35"/>
          <p:cNvSpPr/>
          <p:nvPr/>
        </p:nvSpPr>
        <p:spPr>
          <a:xfrm>
            <a:off x="1631504" y="3942581"/>
            <a:ext cx="1139768" cy="461665"/>
          </a:xfrm>
          <a:prstGeom prst="rect">
            <a:avLst/>
          </a:prstGeom>
          <a:noFill/>
          <a:ln>
            <a:noFill/>
          </a:ln>
        </p:spPr>
        <p:txBody>
          <a:bodyPr spcFirstLastPara="1" wrap="square" lIns="91425" tIns="45700" rIns="91425" bIns="45700" anchor="t" anchorCtr="0">
            <a:spAutoFit/>
          </a:bodyPr>
          <a:lstStyle/>
          <a:p>
            <a:r>
              <a:rPr lang="en-US" sz="2400">
                <a:solidFill>
                  <a:srgbClr val="0070C0"/>
                </a:solidFill>
                <a:latin typeface="Calibri"/>
                <a:ea typeface="Calibri"/>
                <a:cs typeface="Calibri"/>
                <a:sym typeface="Calibri"/>
              </a:rPr>
              <a:t>Node 2</a:t>
            </a:r>
            <a:endParaRPr sz="2400">
              <a:solidFill>
                <a:schemeClr val="dk1"/>
              </a:solidFill>
              <a:latin typeface="Calibri"/>
              <a:ea typeface="Calibri"/>
              <a:cs typeface="Calibri"/>
              <a:sym typeface="Calibri"/>
            </a:endParaRPr>
          </a:p>
        </p:txBody>
      </p:sp>
      <p:sp>
        <p:nvSpPr>
          <p:cNvPr id="717" name="Google Shape;717;p35"/>
          <p:cNvSpPr/>
          <p:nvPr/>
        </p:nvSpPr>
        <p:spPr>
          <a:xfrm>
            <a:off x="1632898" y="4662661"/>
            <a:ext cx="1144158" cy="461664"/>
          </a:xfrm>
          <a:prstGeom prst="roundRect">
            <a:avLst>
              <a:gd name="adj" fmla="val 16667"/>
            </a:avLst>
          </a:prstGeom>
          <a:noFill/>
          <a:ln w="53975" cap="flat" cmpd="dbl">
            <a:solidFill>
              <a:srgbClr val="C00000"/>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18" name="Google Shape;718;p35"/>
          <p:cNvSpPr/>
          <p:nvPr/>
        </p:nvSpPr>
        <p:spPr>
          <a:xfrm>
            <a:off x="1637288" y="4662661"/>
            <a:ext cx="1139768" cy="461665"/>
          </a:xfrm>
          <a:prstGeom prst="rect">
            <a:avLst/>
          </a:prstGeom>
          <a:noFill/>
          <a:ln>
            <a:noFill/>
          </a:ln>
        </p:spPr>
        <p:txBody>
          <a:bodyPr spcFirstLastPara="1" wrap="square" lIns="91425" tIns="45700" rIns="91425" bIns="45700" anchor="t" anchorCtr="0">
            <a:spAutoFit/>
          </a:bodyPr>
          <a:lstStyle/>
          <a:p>
            <a:r>
              <a:rPr lang="en-US" sz="2400">
                <a:solidFill>
                  <a:srgbClr val="C00000"/>
                </a:solidFill>
                <a:latin typeface="Calibri"/>
                <a:ea typeface="Calibri"/>
                <a:cs typeface="Calibri"/>
                <a:sym typeface="Calibri"/>
              </a:rPr>
              <a:t>Node 3</a:t>
            </a:r>
            <a:endParaRPr sz="2400">
              <a:solidFill>
                <a:schemeClr val="dk1"/>
              </a:solidFill>
              <a:latin typeface="Calibri"/>
              <a:ea typeface="Calibri"/>
              <a:cs typeface="Calibri"/>
              <a:sym typeface="Calibri"/>
            </a:endParaRPr>
          </a:p>
        </p:txBody>
      </p:sp>
      <p:sp>
        <p:nvSpPr>
          <p:cNvPr id="719" name="Google Shape;719;p35"/>
          <p:cNvSpPr/>
          <p:nvPr/>
        </p:nvSpPr>
        <p:spPr>
          <a:xfrm>
            <a:off x="2924606" y="5373216"/>
            <a:ext cx="7131835" cy="43204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Time</a:t>
            </a:r>
            <a:endParaRPr sz="2400">
              <a:solidFill>
                <a:schemeClr val="lt1"/>
              </a:solidFill>
              <a:latin typeface="Calibri"/>
              <a:ea typeface="Calibri"/>
              <a:cs typeface="Calibri"/>
              <a:sym typeface="Calibri"/>
            </a:endParaRPr>
          </a:p>
        </p:txBody>
      </p:sp>
      <p:sp>
        <p:nvSpPr>
          <p:cNvPr id="720" name="Google Shape;720;p35"/>
          <p:cNvSpPr/>
          <p:nvPr/>
        </p:nvSpPr>
        <p:spPr>
          <a:xfrm>
            <a:off x="2927648" y="3180109"/>
            <a:ext cx="2548922" cy="285650"/>
          </a:xfrm>
          <a:prstGeom prst="rect">
            <a:avLst/>
          </a:prstGeom>
          <a:solidFill>
            <a:srgbClr val="76923C"/>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721" name="Google Shape;721;p35"/>
          <p:cNvSpPr/>
          <p:nvPr/>
        </p:nvSpPr>
        <p:spPr>
          <a:xfrm>
            <a:off x="5015880" y="3361307"/>
            <a:ext cx="1728192" cy="295806"/>
          </a:xfrm>
          <a:prstGeom prst="rect">
            <a:avLst/>
          </a:prstGeom>
          <a:solidFill>
            <a:srgbClr val="5F497A"/>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722" name="Google Shape;722;p35"/>
          <p:cNvSpPr/>
          <p:nvPr/>
        </p:nvSpPr>
        <p:spPr>
          <a:xfrm>
            <a:off x="2927648" y="4036801"/>
            <a:ext cx="3456384" cy="186246"/>
          </a:xfrm>
          <a:prstGeom prst="rect">
            <a:avLst/>
          </a:prstGeom>
          <a:solidFill>
            <a:srgbClr val="76923C"/>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723" name="Google Shape;723;p35"/>
          <p:cNvSpPr/>
          <p:nvPr/>
        </p:nvSpPr>
        <p:spPr>
          <a:xfrm>
            <a:off x="5015880" y="4118595"/>
            <a:ext cx="2548922" cy="285650"/>
          </a:xfrm>
          <a:prstGeom prst="rect">
            <a:avLst/>
          </a:prstGeom>
          <a:solidFill>
            <a:srgbClr val="5F497A"/>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724" name="Google Shape;724;p35"/>
          <p:cNvSpPr/>
          <p:nvPr/>
        </p:nvSpPr>
        <p:spPr>
          <a:xfrm>
            <a:off x="2924605" y="4697722"/>
            <a:ext cx="2307300" cy="285650"/>
          </a:xfrm>
          <a:prstGeom prst="rect">
            <a:avLst/>
          </a:prstGeom>
          <a:solidFill>
            <a:srgbClr val="76923C"/>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725" name="Google Shape;725;p35"/>
          <p:cNvSpPr/>
          <p:nvPr/>
        </p:nvSpPr>
        <p:spPr>
          <a:xfrm>
            <a:off x="5015880" y="4878920"/>
            <a:ext cx="2376264" cy="245405"/>
          </a:xfrm>
          <a:prstGeom prst="rect">
            <a:avLst/>
          </a:prstGeom>
          <a:solidFill>
            <a:srgbClr val="5F497A"/>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726" name="Google Shape;726;p35"/>
          <p:cNvSpPr/>
          <p:nvPr/>
        </p:nvSpPr>
        <p:spPr>
          <a:xfrm>
            <a:off x="1524000" y="5876510"/>
            <a:ext cx="9144000" cy="954792"/>
          </a:xfrm>
          <a:prstGeom prst="roundRect">
            <a:avLst>
              <a:gd name="adj" fmla="val 0"/>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457200" lvl="1" algn="ctr"/>
            <a:r>
              <a:rPr lang="en-US" sz="2800">
                <a:solidFill>
                  <a:schemeClr val="dk1"/>
                </a:solidFill>
                <a:latin typeface="Calibri"/>
                <a:ea typeface="Calibri"/>
                <a:cs typeface="Calibri"/>
                <a:sym typeface="Calibri"/>
              </a:rPr>
              <a:t>Is it possible that a reducer has to wait for mappers/shuffling before it continues?</a:t>
            </a:r>
            <a:endParaRPr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Problems with MapReduce</a:t>
            </a:r>
            <a:endParaRPr/>
          </a:p>
        </p:txBody>
      </p:sp>
      <p:sp>
        <p:nvSpPr>
          <p:cNvPr id="733" name="Google Shape;733;p3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Performance: Extensive I/O</a:t>
            </a:r>
            <a:endParaRPr/>
          </a:p>
          <a:p>
            <a:pPr marL="742950" lvl="1" indent="-285750">
              <a:buSzPts val="2400"/>
              <a:buFont typeface="Calibri"/>
              <a:buChar char="–"/>
            </a:pPr>
            <a:r>
              <a:rPr lang="en-US"/>
              <a:t>Everything is a file stored in hard disk, no distributed memory</a:t>
            </a:r>
            <a:endParaRPr/>
          </a:p>
          <a:p>
            <a:pPr marL="342900">
              <a:buSzPts val="3200"/>
              <a:buFont typeface="Calibri"/>
              <a:buChar char="•"/>
            </a:pPr>
            <a:r>
              <a:rPr lang="en-US"/>
              <a:t>Programming model: Limited expressiveness</a:t>
            </a:r>
            <a:endParaRPr/>
          </a:p>
          <a:p>
            <a:pPr marL="742950" lvl="1" indent="-285750">
              <a:buSzPts val="2400"/>
              <a:buFont typeface="Calibri"/>
              <a:buChar char="–"/>
            </a:pPr>
            <a:r>
              <a:rPr lang="en-US"/>
              <a:t>E.g., iterations, cyclic processes</a:t>
            </a:r>
            <a:endParaRPr/>
          </a:p>
          <a:p>
            <a:pPr marL="742950" lvl="1" indent="-285750">
              <a:buSzPts val="2400"/>
              <a:buFont typeface="Calibri"/>
              <a:buChar char="–"/>
            </a:pPr>
            <a:r>
              <a:rPr lang="en-US"/>
              <a:t>Procedural code in map and reduce, difficult to optimize</a:t>
            </a:r>
            <a:endParaRPr/>
          </a:p>
          <a:p>
            <a:pPr marL="342900" indent="-139700">
              <a:buSzPts val="3200"/>
              <a:buNone/>
            </a:pPr>
            <a:endParaRPr/>
          </a:p>
          <a:p>
            <a:pPr marL="0" indent="0" algn="ctr">
              <a:buSzPts val="3200"/>
              <a:buNone/>
            </a:pPr>
            <a:r>
              <a:rPr lang="en-US" i="1"/>
              <a:t>MapReduce is a major step backwards</a:t>
            </a:r>
            <a:endParaRPr/>
          </a:p>
          <a:p>
            <a:pPr marL="0" indent="0" algn="r">
              <a:buSzPts val="3200"/>
              <a:buNone/>
            </a:pPr>
            <a:r>
              <a:rPr lang="en-US"/>
              <a:t>DeWitt and Stonebraker, 2008</a:t>
            </a:r>
            <a:endParaRPr/>
          </a:p>
        </p:txBody>
      </p:sp>
      <p:sp>
        <p:nvSpPr>
          <p:cNvPr id="734" name="Google Shape;734;p3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740" name="Google Shape;740;p3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MapReduce empowers user to distribute custom code for variety of data and computations</a:t>
            </a:r>
            <a:endParaRPr/>
          </a:p>
          <a:p>
            <a:pPr marL="342900" indent="-139700">
              <a:buSzPts val="3200"/>
              <a:buNone/>
            </a:pPr>
            <a:endParaRPr/>
          </a:p>
          <a:p>
            <a:pPr marL="342900">
              <a:buSzPts val="3200"/>
              <a:buFont typeface="Calibri"/>
              <a:buChar char="•"/>
            </a:pPr>
            <a:r>
              <a:rPr lang="en-US"/>
              <a:t>Framework hides complex functionality behind libraries</a:t>
            </a:r>
            <a:endParaRPr/>
          </a:p>
          <a:p>
            <a:pPr marL="342900" indent="-139700">
              <a:buSzPts val="3200"/>
              <a:buNone/>
            </a:pPr>
            <a:endParaRPr/>
          </a:p>
          <a:p>
            <a:pPr marL="342900">
              <a:buSzPts val="3200"/>
              <a:buFont typeface="Calibri"/>
              <a:buChar char="•"/>
            </a:pPr>
            <a:r>
              <a:rPr lang="en-US"/>
              <a:t>Abstractions hurt performance and limit expressiveness</a:t>
            </a:r>
            <a:endParaRPr/>
          </a:p>
        </p:txBody>
      </p:sp>
      <p:sp>
        <p:nvSpPr>
          <p:cNvPr id="741" name="Google Shape;741;p3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747" name="Google Shape;747;p3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a:t>MapReduce model</a:t>
            </a:r>
            <a:endParaRPr/>
          </a:p>
          <a:p>
            <a:pPr marL="342900" indent="-215900">
              <a:buSzPts val="2000"/>
              <a:buNone/>
            </a:pPr>
            <a:endParaRPr sz="2000"/>
          </a:p>
          <a:p>
            <a:pPr marL="342900">
              <a:buSzPts val="3200"/>
              <a:buFont typeface="Calibri"/>
              <a:buChar char="•"/>
            </a:pPr>
            <a:r>
              <a:rPr lang="en-US" b="1"/>
              <a:t>Dataflow model in Spark</a:t>
            </a:r>
            <a:endParaRPr b="1"/>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748" name="Google Shape;748;p3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9"/>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data flow model</a:t>
            </a:r>
            <a:endParaRPr/>
          </a:p>
        </p:txBody>
      </p:sp>
      <p:sp>
        <p:nvSpPr>
          <p:cNvPr id="755" name="Google Shape;755;p39"/>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Construction goals</a:t>
            </a:r>
            <a:endParaRPr/>
          </a:p>
          <a:p>
            <a:pPr marL="742950" lvl="1" indent="-285750">
              <a:buSzPts val="2400"/>
              <a:buFont typeface="Calibri"/>
              <a:buChar char="–"/>
            </a:pPr>
            <a:r>
              <a:rPr lang="en-US"/>
              <a:t>Improve expressiveness and extensibility of model</a:t>
            </a:r>
            <a:endParaRPr/>
          </a:p>
          <a:p>
            <a:pPr marL="742950" lvl="1" indent="-285750">
              <a:buSzPts val="2400"/>
              <a:buFont typeface="Calibri"/>
              <a:buChar char="–"/>
            </a:pPr>
            <a:r>
              <a:rPr lang="en-US"/>
              <a:t>Make coding easier: strive for high-level code</a:t>
            </a:r>
            <a:endParaRPr/>
          </a:p>
          <a:p>
            <a:pPr marL="742950" lvl="1" indent="-285750">
              <a:buSzPts val="2400"/>
              <a:buFont typeface="Calibri"/>
              <a:buChar char="–"/>
            </a:pPr>
            <a:r>
              <a:rPr lang="en-US"/>
              <a:t>Enable additional optimizations</a:t>
            </a:r>
            <a:endParaRPr/>
          </a:p>
          <a:p>
            <a:pPr marL="742950" lvl="1" indent="-285750">
              <a:buSzPts val="2400"/>
              <a:buFont typeface="Calibri"/>
              <a:buChar char="–"/>
            </a:pPr>
            <a:r>
              <a:rPr lang="en-US"/>
              <a:t>Improve performance by better utilizing the hardware</a:t>
            </a:r>
            <a:endParaRPr/>
          </a:p>
          <a:p>
            <a:pPr marL="342900" indent="-139700">
              <a:buSzPts val="3200"/>
              <a:buNone/>
            </a:pPr>
            <a:endParaRPr/>
          </a:p>
          <a:p>
            <a:pPr marL="342900">
              <a:buSzPts val="3200"/>
              <a:buFont typeface="Calibri"/>
              <a:buChar char="•"/>
            </a:pPr>
            <a:r>
              <a:rPr lang="en-US"/>
              <a:t>Representative examples</a:t>
            </a:r>
            <a:endParaRPr/>
          </a:p>
          <a:p>
            <a:pPr marL="742950" lvl="1" indent="-133350">
              <a:buSzPts val="2400"/>
              <a:buNone/>
            </a:pPr>
            <a:endParaRPr/>
          </a:p>
        </p:txBody>
      </p:sp>
      <p:sp>
        <p:nvSpPr>
          <p:cNvPr id="756" name="Google Shape;756;p39"/>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26</a:t>
            </a:fld>
            <a:endParaRPr/>
          </a:p>
        </p:txBody>
      </p:sp>
      <p:pic>
        <p:nvPicPr>
          <p:cNvPr id="757" name="Google Shape;757;p39"/>
          <p:cNvPicPr preferRelativeResize="0"/>
          <p:nvPr/>
        </p:nvPicPr>
        <p:blipFill rotWithShape="1">
          <a:blip r:embed="rId3">
            <a:alphaModFix/>
          </a:blip>
          <a:srcRect/>
          <a:stretch/>
        </p:blipFill>
        <p:spPr>
          <a:xfrm>
            <a:off x="2135560" y="5128818"/>
            <a:ext cx="2376264" cy="1267341"/>
          </a:xfrm>
          <a:prstGeom prst="rect">
            <a:avLst/>
          </a:prstGeom>
          <a:noFill/>
          <a:ln>
            <a:noFill/>
          </a:ln>
        </p:spPr>
      </p:pic>
      <p:sp>
        <p:nvSpPr>
          <p:cNvPr id="758" name="Google Shape;758;p39"/>
          <p:cNvSpPr txBox="1"/>
          <p:nvPr/>
        </p:nvSpPr>
        <p:spPr>
          <a:xfrm>
            <a:off x="9169989" y="5397651"/>
            <a:ext cx="1516762" cy="1200329"/>
          </a:xfrm>
          <a:prstGeom prst="rect">
            <a:avLst/>
          </a:prstGeom>
          <a:noFill/>
          <a:ln>
            <a:noFill/>
          </a:ln>
        </p:spPr>
        <p:txBody>
          <a:bodyPr spcFirstLastPara="1" wrap="square" lIns="91425" tIns="45700" rIns="91425" bIns="45700" anchor="t" anchorCtr="0">
            <a:spAutoFit/>
          </a:bodyPr>
          <a:lstStyle/>
          <a:p>
            <a:pPr algn="ctr"/>
            <a:r>
              <a:rPr lang="en-US" sz="3600">
                <a:solidFill>
                  <a:srgbClr val="974806"/>
                </a:solidFill>
                <a:latin typeface="Calibri"/>
                <a:ea typeface="Calibri"/>
                <a:cs typeface="Calibri"/>
                <a:sym typeface="Calibri"/>
              </a:rPr>
              <a:t>Google</a:t>
            </a:r>
            <a:endParaRPr sz="2400">
              <a:solidFill>
                <a:schemeClr val="dk1"/>
              </a:solidFill>
              <a:latin typeface="Calibri"/>
              <a:ea typeface="Calibri"/>
              <a:cs typeface="Calibri"/>
              <a:sym typeface="Calibri"/>
            </a:endParaRPr>
          </a:p>
          <a:p>
            <a:pPr algn="ctr"/>
            <a:r>
              <a:rPr lang="en-US" sz="3600">
                <a:solidFill>
                  <a:srgbClr val="974806"/>
                </a:solidFill>
                <a:latin typeface="Calibri"/>
                <a:ea typeface="Calibri"/>
                <a:cs typeface="Calibri"/>
                <a:sym typeface="Calibri"/>
              </a:rPr>
              <a:t>Pregel</a:t>
            </a:r>
            <a:endParaRPr sz="2400">
              <a:solidFill>
                <a:schemeClr val="dk1"/>
              </a:solidFill>
              <a:latin typeface="Calibri"/>
              <a:ea typeface="Calibri"/>
              <a:cs typeface="Calibri"/>
              <a:sym typeface="Calibri"/>
            </a:endParaRPr>
          </a:p>
        </p:txBody>
      </p:sp>
      <p:sp>
        <p:nvSpPr>
          <p:cNvPr id="759" name="Google Shape;759;p39"/>
          <p:cNvSpPr txBox="1"/>
          <p:nvPr/>
        </p:nvSpPr>
        <p:spPr>
          <a:xfrm>
            <a:off x="7002138" y="5421697"/>
            <a:ext cx="1996700" cy="1200329"/>
          </a:xfrm>
          <a:prstGeom prst="rect">
            <a:avLst/>
          </a:prstGeom>
          <a:noFill/>
          <a:ln>
            <a:noFill/>
          </a:ln>
        </p:spPr>
        <p:txBody>
          <a:bodyPr spcFirstLastPara="1" wrap="square" lIns="91425" tIns="45700" rIns="91425" bIns="45700" anchor="t" anchorCtr="0">
            <a:spAutoFit/>
          </a:bodyPr>
          <a:lstStyle/>
          <a:p>
            <a:pPr algn="ctr"/>
            <a:r>
              <a:rPr lang="en-US" sz="3600">
                <a:solidFill>
                  <a:srgbClr val="974806"/>
                </a:solidFill>
                <a:latin typeface="Calibri"/>
                <a:ea typeface="Calibri"/>
                <a:cs typeface="Calibri"/>
                <a:sym typeface="Calibri"/>
              </a:rPr>
              <a:t>Microsoft</a:t>
            </a:r>
            <a:endParaRPr sz="2400">
              <a:solidFill>
                <a:schemeClr val="dk1"/>
              </a:solidFill>
              <a:latin typeface="Calibri"/>
              <a:ea typeface="Calibri"/>
              <a:cs typeface="Calibri"/>
              <a:sym typeface="Calibri"/>
            </a:endParaRPr>
          </a:p>
          <a:p>
            <a:pPr algn="ctr"/>
            <a:r>
              <a:rPr lang="en-US" sz="3600">
                <a:solidFill>
                  <a:srgbClr val="974806"/>
                </a:solidFill>
                <a:latin typeface="Calibri"/>
                <a:ea typeface="Calibri"/>
                <a:cs typeface="Calibri"/>
                <a:sym typeface="Calibri"/>
              </a:rPr>
              <a:t>Dryad</a:t>
            </a:r>
            <a:endParaRPr sz="2400">
              <a:solidFill>
                <a:schemeClr val="dk1"/>
              </a:solidFill>
              <a:latin typeface="Calibri"/>
              <a:ea typeface="Calibri"/>
              <a:cs typeface="Calibri"/>
              <a:sym typeface="Calibri"/>
            </a:endParaRPr>
          </a:p>
        </p:txBody>
      </p:sp>
      <p:pic>
        <p:nvPicPr>
          <p:cNvPr id="760" name="Google Shape;760;p39"/>
          <p:cNvPicPr preferRelativeResize="0"/>
          <p:nvPr/>
        </p:nvPicPr>
        <p:blipFill rotWithShape="1">
          <a:blip r:embed="rId4">
            <a:alphaModFix/>
          </a:blip>
          <a:srcRect/>
          <a:stretch/>
        </p:blipFill>
        <p:spPr>
          <a:xfrm>
            <a:off x="5515667" y="4869160"/>
            <a:ext cx="1090284" cy="1291403"/>
          </a:xfrm>
          <a:prstGeom prst="rect">
            <a:avLst/>
          </a:prstGeom>
          <a:noFill/>
          <a:ln>
            <a:noFill/>
          </a:ln>
        </p:spPr>
      </p:pic>
      <p:sp>
        <p:nvSpPr>
          <p:cNvPr id="761" name="Google Shape;761;p39"/>
          <p:cNvSpPr txBox="1"/>
          <p:nvPr/>
        </p:nvSpPr>
        <p:spPr>
          <a:xfrm>
            <a:off x="4534694" y="5924970"/>
            <a:ext cx="2806820" cy="646331"/>
          </a:xfrm>
          <a:prstGeom prst="rect">
            <a:avLst/>
          </a:prstGeom>
          <a:noFill/>
          <a:ln>
            <a:noFill/>
          </a:ln>
        </p:spPr>
        <p:txBody>
          <a:bodyPr spcFirstLastPara="1" wrap="square" lIns="91425" tIns="45700" rIns="91425" bIns="45700" anchor="t" anchorCtr="0">
            <a:spAutoFit/>
          </a:bodyPr>
          <a:lstStyle/>
          <a:p>
            <a:pPr algn="ctr"/>
            <a:r>
              <a:rPr lang="en-US" sz="3600">
                <a:solidFill>
                  <a:srgbClr val="974806"/>
                </a:solidFill>
                <a:latin typeface="Calibri"/>
                <a:ea typeface="Calibri"/>
                <a:cs typeface="Calibri"/>
                <a:sym typeface="Calibri"/>
              </a:rPr>
              <a:t>Apache Pig</a:t>
            </a:r>
            <a:endParaRPr sz="2400">
              <a:solidFill>
                <a:schemeClr val="dk1"/>
              </a:solidFill>
              <a:latin typeface="Calibri"/>
              <a:ea typeface="Calibri"/>
              <a:cs typeface="Calibri"/>
              <a:sym typeface="Calibri"/>
            </a:endParaRPr>
          </a:p>
        </p:txBody>
      </p:sp>
      <p:sp>
        <p:nvSpPr>
          <p:cNvPr id="762" name="Google Shape;762;p39"/>
          <p:cNvSpPr/>
          <p:nvPr/>
        </p:nvSpPr>
        <p:spPr>
          <a:xfrm>
            <a:off x="1524001" y="4869159"/>
            <a:ext cx="3255981" cy="1787646"/>
          </a:xfrm>
          <a:prstGeom prst="rect">
            <a:avLst/>
          </a:prstGeom>
          <a:noFill/>
          <a:ln w="603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0"/>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Resilient Distributed Datasets (RDD)</a:t>
            </a:r>
            <a:endParaRPr/>
          </a:p>
        </p:txBody>
      </p:sp>
      <p:sp>
        <p:nvSpPr>
          <p:cNvPr id="769" name="Google Shape;769;p40"/>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Clr>
                <a:srgbClr val="6F2529"/>
              </a:buClr>
              <a:buSzPts val="3200"/>
              <a:buFont typeface="Calibri"/>
              <a:buChar char="•"/>
            </a:pPr>
            <a:r>
              <a:rPr lang="en-US" dirty="0">
                <a:solidFill>
                  <a:srgbClr val="6F2529"/>
                </a:solidFill>
              </a:rPr>
              <a:t>Distributed</a:t>
            </a:r>
            <a:r>
              <a:rPr lang="en-US" dirty="0"/>
              <a:t>, </a:t>
            </a:r>
            <a:r>
              <a:rPr lang="en-US" dirty="0">
                <a:solidFill>
                  <a:schemeClr val="accent1"/>
                </a:solidFill>
              </a:rPr>
              <a:t>fault-tolerant </a:t>
            </a:r>
            <a:r>
              <a:rPr lang="en-US" dirty="0"/>
              <a:t>collections of elements that </a:t>
            </a:r>
            <a:r>
              <a:rPr lang="en-US" dirty="0">
                <a:solidFill>
                  <a:srgbClr val="4F6128"/>
                </a:solidFill>
              </a:rPr>
              <a:t>can be operated in parallel</a:t>
            </a:r>
            <a:endParaRPr dirty="0"/>
          </a:p>
          <a:p>
            <a:pPr marL="342900">
              <a:buSzPts val="3200"/>
              <a:buFont typeface="Calibri"/>
              <a:buChar char="•"/>
            </a:pPr>
            <a:r>
              <a:rPr lang="en-US" dirty="0"/>
              <a:t>Created by</a:t>
            </a:r>
            <a:endParaRPr dirty="0"/>
          </a:p>
          <a:p>
            <a:pPr marL="742950" lvl="1" indent="-285750">
              <a:buSzPts val="2400"/>
              <a:buFont typeface="Calibri"/>
              <a:buChar char="–"/>
            </a:pPr>
            <a:r>
              <a:rPr lang="en-US" dirty="0"/>
              <a:t>Loading of data from stable storage, e.g., from HDFS</a:t>
            </a:r>
            <a:endParaRPr dirty="0"/>
          </a:p>
          <a:p>
            <a:pPr marL="742950" lvl="1" indent="-285750">
              <a:buSzPts val="2400"/>
              <a:buFont typeface="Calibri"/>
              <a:buChar char="–"/>
            </a:pPr>
            <a:r>
              <a:rPr lang="en-US" dirty="0"/>
              <a:t>Manipulation of existing RDDs</a:t>
            </a:r>
            <a:endParaRPr dirty="0"/>
          </a:p>
          <a:p>
            <a:pPr marL="342900">
              <a:buSzPts val="3200"/>
              <a:buFont typeface="Calibri"/>
              <a:buChar char="•"/>
            </a:pPr>
            <a:r>
              <a:rPr lang="en-US" dirty="0"/>
              <a:t>Core properties</a:t>
            </a:r>
            <a:endParaRPr dirty="0"/>
          </a:p>
          <a:p>
            <a:pPr marL="742950" lvl="1" indent="-285750">
              <a:buSzPts val="2400"/>
              <a:buFont typeface="Calibri"/>
              <a:buChar char="–"/>
            </a:pPr>
            <a:r>
              <a:rPr lang="en-US" dirty="0"/>
              <a:t>Immutable</a:t>
            </a:r>
            <a:endParaRPr dirty="0"/>
          </a:p>
          <a:p>
            <a:pPr marL="742950" lvl="1" indent="-285750">
              <a:buSzPts val="2400"/>
              <a:buFont typeface="Calibri"/>
              <a:buChar char="–"/>
            </a:pPr>
            <a:r>
              <a:rPr lang="en-US" dirty="0"/>
              <a:t>Distributed</a:t>
            </a:r>
            <a:endParaRPr dirty="0"/>
          </a:p>
          <a:p>
            <a:pPr marL="742950" lvl="1" indent="-285750">
              <a:buSzPts val="2400"/>
              <a:buFont typeface="Calibri"/>
              <a:buChar char="–"/>
            </a:pPr>
            <a:r>
              <a:rPr lang="en-US" dirty="0"/>
              <a:t>Lazily evaluated</a:t>
            </a:r>
            <a:endParaRPr dirty="0"/>
          </a:p>
          <a:p>
            <a:pPr marL="742950" lvl="1" indent="-285750">
              <a:buSzPts val="2400"/>
              <a:buFont typeface="Calibri"/>
              <a:buChar char="–"/>
            </a:pPr>
            <a:r>
              <a:rPr lang="en-US" dirty="0"/>
              <a:t>Cacheable: by default, stored in memory!</a:t>
            </a:r>
            <a:endParaRPr dirty="0"/>
          </a:p>
          <a:p>
            <a:pPr marL="742950" lvl="1" indent="-285750">
              <a:buSzPts val="2400"/>
              <a:buFont typeface="Calibri"/>
              <a:buChar char="–"/>
            </a:pPr>
            <a:r>
              <a:rPr lang="en-US" dirty="0"/>
              <a:t>Replicated </a:t>
            </a:r>
            <a:r>
              <a:rPr lang="en-US" b="1" i="1" dirty="0"/>
              <a:t>on request</a:t>
            </a:r>
            <a:endParaRPr b="1" dirty="0"/>
          </a:p>
        </p:txBody>
      </p:sp>
      <p:sp>
        <p:nvSpPr>
          <p:cNvPr id="770" name="Google Shape;770;p40"/>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1"/>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Resilient Distributed Datasets (2)</a:t>
            </a:r>
            <a:endParaRPr/>
          </a:p>
        </p:txBody>
      </p:sp>
      <p:sp>
        <p:nvSpPr>
          <p:cNvPr id="777" name="Google Shape;777;p41"/>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4000"/>
              <a:buFont typeface="Calibri"/>
              <a:buChar char="•"/>
            </a:pPr>
            <a:r>
              <a:rPr lang="en-US" sz="4000"/>
              <a:t>RDDs contain</a:t>
            </a:r>
            <a:endParaRPr/>
          </a:p>
          <a:p>
            <a:pPr marL="742950" lvl="1" indent="-285750">
              <a:buSzPts val="3200"/>
              <a:buFont typeface="Calibri"/>
              <a:buChar char="–"/>
            </a:pPr>
            <a:r>
              <a:rPr lang="en-US" sz="3200"/>
              <a:t>Details about the data</a:t>
            </a:r>
            <a:endParaRPr/>
          </a:p>
          <a:p>
            <a:pPr marL="1143000" lvl="2" indent="-228600">
              <a:buSzPts val="2800"/>
              <a:buFont typeface="Calibri"/>
              <a:buChar char="•"/>
            </a:pPr>
            <a:r>
              <a:rPr lang="en-US" sz="2800"/>
              <a:t>Data location, or data itself</a:t>
            </a:r>
            <a:endParaRPr/>
          </a:p>
          <a:p>
            <a:pPr marL="742950" lvl="1" indent="-285750">
              <a:buSzPts val="3200"/>
              <a:buFont typeface="Calibri"/>
              <a:buChar char="–"/>
            </a:pPr>
            <a:r>
              <a:rPr lang="en-US" sz="3200"/>
              <a:t>Lineage (history) information to enable recreating a lost split of an RDD</a:t>
            </a:r>
            <a:endParaRPr/>
          </a:p>
          <a:p>
            <a:pPr marL="1143000" lvl="2" indent="-228600">
              <a:buClr>
                <a:schemeClr val="accent1"/>
              </a:buClr>
              <a:buSzPts val="2800"/>
              <a:buFont typeface="Calibri"/>
              <a:buChar char="•"/>
            </a:pPr>
            <a:r>
              <a:rPr lang="en-US" sz="2800">
                <a:solidFill>
                  <a:schemeClr val="accent1"/>
                </a:solidFill>
              </a:rPr>
              <a:t>Dependencies from other RDDs</a:t>
            </a:r>
            <a:endParaRPr/>
          </a:p>
          <a:p>
            <a:pPr marL="1143000" lvl="2" indent="-228600">
              <a:buClr>
                <a:srgbClr val="FF0000"/>
              </a:buClr>
              <a:buSzPts val="2800"/>
              <a:buFont typeface="Calibri"/>
              <a:buChar char="•"/>
            </a:pPr>
            <a:r>
              <a:rPr lang="en-US" sz="2800">
                <a:solidFill>
                  <a:srgbClr val="FF0000"/>
                </a:solidFill>
              </a:rPr>
              <a:t>Functions/transformations</a:t>
            </a:r>
            <a:endParaRPr/>
          </a:p>
          <a:p>
            <a:pPr marL="1143000" lvl="2" indent="-228600">
              <a:buSzPts val="2800"/>
              <a:buFont typeface="Calibri"/>
              <a:buChar char="•"/>
            </a:pPr>
            <a:r>
              <a:rPr lang="en-US" sz="2800"/>
              <a:t>E.g., </a:t>
            </a:r>
            <a:br>
              <a:rPr lang="en-US" sz="2800"/>
            </a:br>
            <a:r>
              <a:rPr lang="en-US" sz="2800"/>
              <a:t>RDD1=sc.textFile("hdfs://...");</a:t>
            </a:r>
            <a:br>
              <a:rPr lang="en-US" sz="2800"/>
            </a:br>
            <a:r>
              <a:rPr lang="en-US" sz="2800"/>
              <a:t>RDD2=</a:t>
            </a:r>
            <a:r>
              <a:rPr lang="en-US" sz="2800">
                <a:solidFill>
                  <a:schemeClr val="accent1"/>
                </a:solidFill>
              </a:rPr>
              <a:t>RDD1</a:t>
            </a:r>
            <a:r>
              <a:rPr lang="en-US" sz="2800"/>
              <a:t>.</a:t>
            </a:r>
            <a:r>
              <a:rPr lang="en-US" sz="2800">
                <a:solidFill>
                  <a:srgbClr val="FF0000"/>
                </a:solidFill>
              </a:rPr>
              <a:t>filter</a:t>
            </a:r>
            <a:r>
              <a:rPr lang="en-US" sz="2800"/>
              <a:t>(…); </a:t>
            </a:r>
            <a:br>
              <a:rPr lang="en-US" sz="2800"/>
            </a:br>
            <a:r>
              <a:rPr lang="en-US" sz="2800"/>
              <a:t>RDD3=</a:t>
            </a:r>
            <a:r>
              <a:rPr lang="en-US" sz="2800">
                <a:solidFill>
                  <a:schemeClr val="accent1"/>
                </a:solidFill>
              </a:rPr>
              <a:t>RDD2</a:t>
            </a:r>
            <a:r>
              <a:rPr lang="en-US" sz="2800"/>
              <a:t>.</a:t>
            </a:r>
            <a:r>
              <a:rPr lang="en-US" sz="2800">
                <a:solidFill>
                  <a:srgbClr val="FF0000"/>
                </a:solidFill>
              </a:rPr>
              <a:t>map</a:t>
            </a:r>
            <a:r>
              <a:rPr lang="en-US" sz="2800"/>
              <a:t>(…); </a:t>
            </a:r>
            <a:br>
              <a:rPr lang="en-US" sz="2800"/>
            </a:br>
            <a:r>
              <a:rPr lang="en-US" sz="2800"/>
              <a:t>res=</a:t>
            </a:r>
            <a:r>
              <a:rPr lang="en-US" sz="2800">
                <a:solidFill>
                  <a:schemeClr val="accent1"/>
                </a:solidFill>
              </a:rPr>
              <a:t>RDD3</a:t>
            </a:r>
            <a:r>
              <a:rPr lang="en-US" sz="2800"/>
              <a:t>.</a:t>
            </a:r>
            <a:r>
              <a:rPr lang="en-US" sz="2800">
                <a:solidFill>
                  <a:srgbClr val="FF0000"/>
                </a:solidFill>
              </a:rPr>
              <a:t>reduce</a:t>
            </a:r>
            <a:r>
              <a:rPr lang="en-US" sz="2800"/>
              <a:t>(…)</a:t>
            </a:r>
            <a:endParaRPr/>
          </a:p>
          <a:p>
            <a:pPr marL="342900" indent="-76200">
              <a:buSzPts val="4200"/>
              <a:buNone/>
            </a:pPr>
            <a:endParaRPr sz="4200"/>
          </a:p>
          <a:p>
            <a:pPr marL="1143000" lvl="2" indent="-50800">
              <a:buSzPts val="2800"/>
              <a:buNone/>
            </a:pPr>
            <a:endParaRPr sz="2800"/>
          </a:p>
        </p:txBody>
      </p:sp>
      <p:sp>
        <p:nvSpPr>
          <p:cNvPr id="778" name="Google Shape;778;p41"/>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2"/>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Dataflow and RDDs in Spark</a:t>
            </a:r>
            <a:endParaRPr/>
          </a:p>
        </p:txBody>
      </p:sp>
      <p:sp>
        <p:nvSpPr>
          <p:cNvPr id="785" name="Google Shape;785;p42"/>
          <p:cNvSpPr txBox="1">
            <a:spLocks noGrp="1"/>
          </p:cNvSpPr>
          <p:nvPr>
            <p:ph type="body" idx="1"/>
          </p:nvPr>
        </p:nvSpPr>
        <p:spPr>
          <a:xfrm>
            <a:off x="609599" y="1219200"/>
            <a:ext cx="11184468" cy="4906962"/>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Spark’s dataflow programming </a:t>
            </a:r>
            <a:r>
              <a:rPr lang="en-US" dirty="0">
                <a:solidFill>
                  <a:srgbClr val="6F2529"/>
                </a:solidFill>
              </a:rPr>
              <a:t>is based on RDDs</a:t>
            </a:r>
            <a:endParaRPr dirty="0"/>
          </a:p>
          <a:p>
            <a:pPr marL="342900">
              <a:buSzPts val="3200"/>
              <a:buFont typeface="Calibri"/>
              <a:buChar char="•"/>
            </a:pPr>
            <a:r>
              <a:rPr lang="en-US" dirty="0"/>
              <a:t>RDDs: a read-only collection of objects that is partitioned across a set of machines</a:t>
            </a:r>
            <a:endParaRPr dirty="0"/>
          </a:p>
          <a:p>
            <a:pPr marL="342900">
              <a:buSzPts val="3200"/>
              <a:buFont typeface="Calibri"/>
              <a:buChar char="•"/>
            </a:pPr>
            <a:r>
              <a:rPr lang="en-US" dirty="0"/>
              <a:t>RDDs support two operations</a:t>
            </a:r>
            <a:endParaRPr dirty="0"/>
          </a:p>
          <a:p>
            <a:pPr marL="742950" lvl="1" indent="-285750">
              <a:buClr>
                <a:srgbClr val="6F2529"/>
              </a:buClr>
              <a:buSzPts val="2400"/>
              <a:buFont typeface="Calibri"/>
              <a:buChar char="–"/>
            </a:pPr>
            <a:r>
              <a:rPr lang="en-US" dirty="0">
                <a:solidFill>
                  <a:srgbClr val="6F2529"/>
                </a:solidFill>
              </a:rPr>
              <a:t>Transformations</a:t>
            </a:r>
            <a:r>
              <a:rPr lang="en-US" dirty="0"/>
              <a:t>: operations that compute new RDD from existing one</a:t>
            </a:r>
            <a:endParaRPr dirty="0"/>
          </a:p>
          <a:p>
            <a:pPr marL="1143000" lvl="2" indent="-228600">
              <a:buFont typeface="Calibri"/>
              <a:buChar char="•"/>
            </a:pPr>
            <a:r>
              <a:rPr lang="en-US" dirty="0"/>
              <a:t>e.g. map, </a:t>
            </a:r>
            <a:r>
              <a:rPr lang="en-US" dirty="0" err="1"/>
              <a:t>flatMap</a:t>
            </a:r>
            <a:r>
              <a:rPr lang="en-US" dirty="0"/>
              <a:t>, filter, joins, … </a:t>
            </a:r>
            <a:endParaRPr dirty="0"/>
          </a:p>
          <a:p>
            <a:pPr marL="742950" lvl="1" indent="-285750">
              <a:buClr>
                <a:srgbClr val="6F2529"/>
              </a:buClr>
              <a:buSzPts val="2400"/>
              <a:buFont typeface="Calibri"/>
              <a:buChar char="–"/>
            </a:pPr>
            <a:r>
              <a:rPr lang="en-US" dirty="0">
                <a:solidFill>
                  <a:srgbClr val="6F2529"/>
                </a:solidFill>
              </a:rPr>
              <a:t>Actions</a:t>
            </a:r>
            <a:r>
              <a:rPr lang="en-US" dirty="0"/>
              <a:t>: return a value to the user’s ”main function” (driver)</a:t>
            </a:r>
            <a:endParaRPr dirty="0"/>
          </a:p>
          <a:p>
            <a:pPr marL="1143000" lvl="2" indent="-228600">
              <a:buFont typeface="Calibri"/>
              <a:buChar char="•"/>
            </a:pPr>
            <a:r>
              <a:rPr lang="en-US" dirty="0"/>
              <a:t>e.g. count, collect, …</a:t>
            </a:r>
            <a:endParaRPr dirty="0"/>
          </a:p>
          <a:p>
            <a:pPr marL="342900">
              <a:buSzPts val="3200"/>
              <a:buFont typeface="Calibri"/>
              <a:buChar char="•"/>
            </a:pPr>
            <a:r>
              <a:rPr lang="en-US" dirty="0"/>
              <a:t>RDD transformations compose a DAG</a:t>
            </a:r>
            <a:endParaRPr dirty="0"/>
          </a:p>
        </p:txBody>
      </p:sp>
      <p:sp>
        <p:nvSpPr>
          <p:cNvPr id="786" name="Google Shape;786;p42"/>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29</a:t>
            </a:fld>
            <a:endParaRPr/>
          </a:p>
        </p:txBody>
      </p:sp>
      <p:sp>
        <p:nvSpPr>
          <p:cNvPr id="787" name="Google Shape;787;p42"/>
          <p:cNvSpPr/>
          <p:nvPr/>
        </p:nvSpPr>
        <p:spPr>
          <a:xfrm>
            <a:off x="2367408"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788" name="Google Shape;788;p42"/>
          <p:cNvSpPr/>
          <p:nvPr/>
        </p:nvSpPr>
        <p:spPr>
          <a:xfrm>
            <a:off x="3839616"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789" name="Google Shape;789;p42"/>
          <p:cNvSpPr/>
          <p:nvPr/>
        </p:nvSpPr>
        <p:spPr>
          <a:xfrm>
            <a:off x="5311824" y="5555630"/>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sp>
        <p:nvSpPr>
          <p:cNvPr id="790" name="Google Shape;790;p42"/>
          <p:cNvSpPr/>
          <p:nvPr/>
        </p:nvSpPr>
        <p:spPr>
          <a:xfrm>
            <a:off x="6784032" y="580526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join</a:t>
            </a:r>
            <a:endParaRPr sz="2400">
              <a:solidFill>
                <a:schemeClr val="lt1"/>
              </a:solidFill>
              <a:latin typeface="Calibri"/>
              <a:ea typeface="Calibri"/>
              <a:cs typeface="Calibri"/>
              <a:sym typeface="Calibri"/>
            </a:endParaRPr>
          </a:p>
        </p:txBody>
      </p:sp>
      <p:sp>
        <p:nvSpPr>
          <p:cNvPr id="791" name="Google Shape;791;p42"/>
          <p:cNvSpPr/>
          <p:nvPr/>
        </p:nvSpPr>
        <p:spPr>
          <a:xfrm>
            <a:off x="3839616"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792" name="Google Shape;792;p42"/>
          <p:cNvSpPr/>
          <p:nvPr/>
        </p:nvSpPr>
        <p:spPr>
          <a:xfrm>
            <a:off x="5311824"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cxnSp>
        <p:nvCxnSpPr>
          <p:cNvPr id="793" name="Google Shape;793;p42"/>
          <p:cNvCxnSpPr>
            <a:stCxn id="787" idx="3"/>
            <a:endCxn id="788" idx="1"/>
          </p:cNvCxnSpPr>
          <p:nvPr/>
        </p:nvCxnSpPr>
        <p:spPr>
          <a:xfrm>
            <a:off x="3591544"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794" name="Google Shape;794;p42"/>
          <p:cNvCxnSpPr>
            <a:stCxn id="788" idx="3"/>
            <a:endCxn id="789" idx="1"/>
          </p:cNvCxnSpPr>
          <p:nvPr/>
        </p:nvCxnSpPr>
        <p:spPr>
          <a:xfrm>
            <a:off x="5063752"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795" name="Google Shape;795;p42"/>
          <p:cNvCxnSpPr>
            <a:stCxn id="789" idx="3"/>
            <a:endCxn id="790" idx="1"/>
          </p:cNvCxnSpPr>
          <p:nvPr/>
        </p:nvCxnSpPr>
        <p:spPr>
          <a:xfrm>
            <a:off x="6535960" y="5775610"/>
            <a:ext cx="248100" cy="249600"/>
          </a:xfrm>
          <a:prstGeom prst="straightConnector1">
            <a:avLst/>
          </a:prstGeom>
          <a:noFill/>
          <a:ln w="38100" cap="flat" cmpd="sng">
            <a:solidFill>
              <a:schemeClr val="dk1"/>
            </a:solidFill>
            <a:prstDash val="solid"/>
            <a:round/>
            <a:headEnd type="none" w="sm" len="sm"/>
            <a:tailEnd type="triangle" w="med" len="med"/>
          </a:ln>
        </p:spPr>
      </p:cxnSp>
      <p:cxnSp>
        <p:nvCxnSpPr>
          <p:cNvPr id="796" name="Google Shape;796;p42"/>
          <p:cNvCxnSpPr>
            <a:stCxn id="792" idx="3"/>
            <a:endCxn id="790" idx="1"/>
          </p:cNvCxnSpPr>
          <p:nvPr/>
        </p:nvCxnSpPr>
        <p:spPr>
          <a:xfrm rot="10800000" flipH="1">
            <a:off x="6535960" y="6025374"/>
            <a:ext cx="248100" cy="300600"/>
          </a:xfrm>
          <a:prstGeom prst="straightConnector1">
            <a:avLst/>
          </a:prstGeom>
          <a:noFill/>
          <a:ln w="38100" cap="flat" cmpd="sng">
            <a:solidFill>
              <a:schemeClr val="dk1"/>
            </a:solidFill>
            <a:prstDash val="solid"/>
            <a:round/>
            <a:headEnd type="none" w="sm" len="sm"/>
            <a:tailEnd type="triangle" w="med" len="med"/>
          </a:ln>
        </p:spPr>
      </p:cxnSp>
      <p:cxnSp>
        <p:nvCxnSpPr>
          <p:cNvPr id="797" name="Google Shape;797;p42"/>
          <p:cNvCxnSpPr>
            <a:stCxn id="791" idx="3"/>
            <a:endCxn id="792" idx="1"/>
          </p:cNvCxnSpPr>
          <p:nvPr/>
        </p:nvCxnSpPr>
        <p:spPr>
          <a:xfrm>
            <a:off x="5063752" y="6325974"/>
            <a:ext cx="248100" cy="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endParaRPr/>
          </a:p>
        </p:txBody>
      </p:sp>
      <p:pic>
        <p:nvPicPr>
          <p:cNvPr id="133" name="Google Shape;133;p5"/>
          <p:cNvPicPr preferRelativeResize="0">
            <a:picLocks noGrp="1"/>
          </p:cNvPicPr>
          <p:nvPr>
            <p:ph type="body" idx="1"/>
          </p:nvPr>
        </p:nvPicPr>
        <p:blipFill rotWithShape="1">
          <a:blip r:embed="rId3">
            <a:alphaModFix/>
          </a:blip>
          <a:srcRect/>
          <a:stretch/>
        </p:blipFill>
        <p:spPr>
          <a:xfrm>
            <a:off x="1559496" y="-27385"/>
            <a:ext cx="9116016" cy="6858000"/>
          </a:xfrm>
          <a:prstGeom prst="rect">
            <a:avLst/>
          </a:prstGeom>
          <a:noFill/>
          <a:ln>
            <a:noFill/>
          </a:ln>
        </p:spPr>
      </p:pic>
      <p:sp>
        <p:nvSpPr>
          <p:cNvPr id="2" name="Google Shape;158;p8">
            <a:extLst>
              <a:ext uri="{FF2B5EF4-FFF2-40B4-BE49-F238E27FC236}">
                <a16:creationId xmlns:a16="http://schemas.microsoft.com/office/drawing/2014/main" id="{57253162-6C98-6D0A-86B5-4CFA25B0E2F2}"/>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3"/>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Example: Find errors in a log file</a:t>
            </a:r>
            <a:endParaRPr/>
          </a:p>
        </p:txBody>
      </p:sp>
      <p:sp>
        <p:nvSpPr>
          <p:cNvPr id="804" name="Google Shape;804;p43"/>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30</a:t>
            </a:fld>
            <a:endParaRPr/>
          </a:p>
        </p:txBody>
      </p:sp>
      <p:sp>
        <p:nvSpPr>
          <p:cNvPr id="805" name="Google Shape;805;p43"/>
          <p:cNvSpPr/>
          <p:nvPr/>
        </p:nvSpPr>
        <p:spPr>
          <a:xfrm>
            <a:off x="2367408"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06" name="Google Shape;806;p43"/>
          <p:cNvSpPr/>
          <p:nvPr/>
        </p:nvSpPr>
        <p:spPr>
          <a:xfrm>
            <a:off x="3839616"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807" name="Google Shape;807;p43"/>
          <p:cNvSpPr/>
          <p:nvPr/>
        </p:nvSpPr>
        <p:spPr>
          <a:xfrm>
            <a:off x="5311824" y="5555630"/>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sp>
        <p:nvSpPr>
          <p:cNvPr id="808" name="Google Shape;808;p43"/>
          <p:cNvSpPr/>
          <p:nvPr/>
        </p:nvSpPr>
        <p:spPr>
          <a:xfrm>
            <a:off x="6784032" y="580526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join</a:t>
            </a:r>
            <a:endParaRPr sz="2400">
              <a:solidFill>
                <a:schemeClr val="lt1"/>
              </a:solidFill>
              <a:latin typeface="Calibri"/>
              <a:ea typeface="Calibri"/>
              <a:cs typeface="Calibri"/>
              <a:sym typeface="Calibri"/>
            </a:endParaRPr>
          </a:p>
        </p:txBody>
      </p:sp>
      <p:sp>
        <p:nvSpPr>
          <p:cNvPr id="809" name="Google Shape;809;p43"/>
          <p:cNvSpPr/>
          <p:nvPr/>
        </p:nvSpPr>
        <p:spPr>
          <a:xfrm>
            <a:off x="3839616"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10" name="Google Shape;810;p43"/>
          <p:cNvSpPr/>
          <p:nvPr/>
        </p:nvSpPr>
        <p:spPr>
          <a:xfrm>
            <a:off x="5311824"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cxnSp>
        <p:nvCxnSpPr>
          <p:cNvPr id="811" name="Google Shape;811;p43"/>
          <p:cNvCxnSpPr>
            <a:stCxn id="805" idx="3"/>
            <a:endCxn id="806" idx="1"/>
          </p:cNvCxnSpPr>
          <p:nvPr/>
        </p:nvCxnSpPr>
        <p:spPr>
          <a:xfrm>
            <a:off x="3591544"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12" name="Google Shape;812;p43"/>
          <p:cNvCxnSpPr>
            <a:stCxn id="806" idx="3"/>
            <a:endCxn id="807" idx="1"/>
          </p:cNvCxnSpPr>
          <p:nvPr/>
        </p:nvCxnSpPr>
        <p:spPr>
          <a:xfrm>
            <a:off x="5063752"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13" name="Google Shape;813;p43"/>
          <p:cNvCxnSpPr>
            <a:stCxn id="807" idx="3"/>
            <a:endCxn id="808" idx="1"/>
          </p:cNvCxnSpPr>
          <p:nvPr/>
        </p:nvCxnSpPr>
        <p:spPr>
          <a:xfrm>
            <a:off x="6535960" y="5775610"/>
            <a:ext cx="248100" cy="249600"/>
          </a:xfrm>
          <a:prstGeom prst="straightConnector1">
            <a:avLst/>
          </a:prstGeom>
          <a:noFill/>
          <a:ln w="38100" cap="flat" cmpd="sng">
            <a:solidFill>
              <a:schemeClr val="dk1"/>
            </a:solidFill>
            <a:prstDash val="solid"/>
            <a:round/>
            <a:headEnd type="none" w="sm" len="sm"/>
            <a:tailEnd type="triangle" w="med" len="med"/>
          </a:ln>
        </p:spPr>
      </p:cxnSp>
      <p:cxnSp>
        <p:nvCxnSpPr>
          <p:cNvPr id="814" name="Google Shape;814;p43"/>
          <p:cNvCxnSpPr>
            <a:stCxn id="810" idx="3"/>
            <a:endCxn id="808" idx="1"/>
          </p:cNvCxnSpPr>
          <p:nvPr/>
        </p:nvCxnSpPr>
        <p:spPr>
          <a:xfrm rot="10800000" flipH="1">
            <a:off x="6535960" y="6025374"/>
            <a:ext cx="248100" cy="300600"/>
          </a:xfrm>
          <a:prstGeom prst="straightConnector1">
            <a:avLst/>
          </a:prstGeom>
          <a:noFill/>
          <a:ln w="38100" cap="flat" cmpd="sng">
            <a:solidFill>
              <a:schemeClr val="dk1"/>
            </a:solidFill>
            <a:prstDash val="solid"/>
            <a:round/>
            <a:headEnd type="none" w="sm" len="sm"/>
            <a:tailEnd type="triangle" w="med" len="med"/>
          </a:ln>
        </p:spPr>
      </p:cxnSp>
      <p:cxnSp>
        <p:nvCxnSpPr>
          <p:cNvPr id="815" name="Google Shape;815;p43"/>
          <p:cNvCxnSpPr>
            <a:stCxn id="809" idx="3"/>
            <a:endCxn id="810" idx="1"/>
          </p:cNvCxnSpPr>
          <p:nvPr/>
        </p:nvCxnSpPr>
        <p:spPr>
          <a:xfrm>
            <a:off x="5063752" y="6325974"/>
            <a:ext cx="248100" cy="0"/>
          </a:xfrm>
          <a:prstGeom prst="straightConnector1">
            <a:avLst/>
          </a:prstGeom>
          <a:noFill/>
          <a:ln w="38100" cap="flat" cmpd="sng">
            <a:solidFill>
              <a:schemeClr val="dk1"/>
            </a:solidFill>
            <a:prstDash val="solid"/>
            <a:round/>
            <a:headEnd type="none" w="sm" len="sm"/>
            <a:tailEnd type="triangle" w="med" len="med"/>
          </a:ln>
        </p:spPr>
      </p:cxnSp>
      <p:sp>
        <p:nvSpPr>
          <p:cNvPr id="816" name="Google Shape;816;p43"/>
          <p:cNvSpPr/>
          <p:nvPr/>
        </p:nvSpPr>
        <p:spPr>
          <a:xfrm>
            <a:off x="1981200" y="4869159"/>
            <a:ext cx="8363272" cy="1754326"/>
          </a:xfrm>
          <a:prstGeom prst="rect">
            <a:avLst/>
          </a:prstGeom>
          <a:solidFill>
            <a:schemeClr val="lt1"/>
          </a:solidFill>
          <a:ln>
            <a:noFill/>
          </a:ln>
        </p:spPr>
        <p:txBody>
          <a:bodyPr spcFirstLastPara="1" wrap="square" lIns="91425" tIns="45700" rIns="91425" bIns="45700" anchor="t" anchorCtr="0">
            <a:spAutoFit/>
          </a:bodyPr>
          <a:lstStyle/>
          <a:p>
            <a:r>
              <a:rPr lang="en-US" sz="1800">
                <a:solidFill>
                  <a:schemeClr val="dk1"/>
                </a:solidFill>
                <a:latin typeface="Calibri"/>
                <a:ea typeface="Calibri"/>
                <a:cs typeface="Calibri"/>
                <a:sym typeface="Calibri"/>
              </a:rPr>
              <a:t>Example</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lines = spark.textFile("hdfs://...") </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errors = lines.filter(_.startsWith("ERROR")) </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hdfserrors = errors.filter(_.contains("HDFS"))</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      		 .map(_.split(’\t’)(3))</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hdfserrors.collect()</a:t>
            </a:r>
            <a:endParaRPr sz="2800">
              <a:solidFill>
                <a:schemeClr val="dk1"/>
              </a:solidFill>
              <a:latin typeface="Courier New"/>
              <a:ea typeface="Courier New"/>
              <a:cs typeface="Courier New"/>
              <a:sym typeface="Courier New"/>
            </a:endParaRPr>
          </a:p>
        </p:txBody>
      </p:sp>
      <p:pic>
        <p:nvPicPr>
          <p:cNvPr id="817" name="Google Shape;817;p43"/>
          <p:cNvPicPr preferRelativeResize="0"/>
          <p:nvPr/>
        </p:nvPicPr>
        <p:blipFill rotWithShape="1">
          <a:blip r:embed="rId3">
            <a:alphaModFix/>
          </a:blip>
          <a:srcRect/>
          <a:stretch/>
        </p:blipFill>
        <p:spPr>
          <a:xfrm>
            <a:off x="6504446" y="1609255"/>
            <a:ext cx="4011155" cy="2575000"/>
          </a:xfrm>
          <a:prstGeom prst="rect">
            <a:avLst/>
          </a:prstGeom>
          <a:noFill/>
          <a:ln>
            <a:noFill/>
          </a:ln>
        </p:spPr>
      </p:pic>
      <p:sp>
        <p:nvSpPr>
          <p:cNvPr id="818" name="Google Shape;818;p43"/>
          <p:cNvSpPr/>
          <p:nvPr/>
        </p:nvSpPr>
        <p:spPr>
          <a:xfrm>
            <a:off x="7536159" y="4184256"/>
            <a:ext cx="2016224" cy="828921"/>
          </a:xfrm>
          <a:prstGeom prst="wedgeRectCallout">
            <a:avLst>
              <a:gd name="adj1" fmla="val -90081"/>
              <a:gd name="adj2" fmla="val 71849"/>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Distributed</a:t>
            </a:r>
            <a:endParaRPr sz="2400">
              <a:solidFill>
                <a:schemeClr val="lt1"/>
              </a:solidFill>
              <a:latin typeface="Calibri"/>
              <a:ea typeface="Calibri"/>
              <a:cs typeface="Calibri"/>
              <a:sym typeface="Calibri"/>
            </a:endParaRPr>
          </a:p>
        </p:txBody>
      </p:sp>
      <p:sp>
        <p:nvSpPr>
          <p:cNvPr id="819" name="Google Shape;819;p43"/>
          <p:cNvSpPr txBox="1"/>
          <p:nvPr/>
        </p:nvSpPr>
        <p:spPr>
          <a:xfrm>
            <a:off x="2062481" y="1798320"/>
            <a:ext cx="3062057" cy="1938992"/>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Useful core methods:</a:t>
            </a:r>
            <a:endParaRPr/>
          </a:p>
          <a:p>
            <a:r>
              <a:rPr lang="en-US" sz="2400">
                <a:solidFill>
                  <a:schemeClr val="dk1"/>
                </a:solidFill>
                <a:latin typeface="Calibri"/>
                <a:ea typeface="Calibri"/>
                <a:cs typeface="Calibri"/>
                <a:sym typeface="Calibri"/>
              </a:rPr>
              <a:t>filter()</a:t>
            </a:r>
            <a:endParaRPr/>
          </a:p>
          <a:p>
            <a:r>
              <a:rPr lang="en-US" sz="2400">
                <a:solidFill>
                  <a:schemeClr val="dk1"/>
                </a:solidFill>
                <a:latin typeface="Calibri"/>
                <a:ea typeface="Calibri"/>
                <a:cs typeface="Calibri"/>
                <a:sym typeface="Calibri"/>
              </a:rPr>
              <a:t>collect(), collectAsList()</a:t>
            </a:r>
            <a:endParaRPr/>
          </a:p>
          <a:p>
            <a:r>
              <a:rPr lang="en-US" sz="2400">
                <a:solidFill>
                  <a:schemeClr val="dk1"/>
                </a:solidFill>
                <a:latin typeface="Calibri"/>
                <a:ea typeface="Calibri"/>
                <a:cs typeface="Calibri"/>
                <a:sym typeface="Calibri"/>
              </a:rPr>
              <a:t>map(), flatMap()</a:t>
            </a:r>
            <a:endParaRPr/>
          </a:p>
          <a:p>
            <a:r>
              <a:rPr lang="en-US" sz="2400">
                <a:solidFill>
                  <a:schemeClr val="dk1"/>
                </a:solidFill>
                <a:latin typeface="Calibri"/>
                <a:ea typeface="Calibri"/>
                <a:cs typeface="Calibri"/>
                <a:sym typeface="Calibri"/>
              </a:rPr>
              <a:t>reduceByKey()</a:t>
            </a: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4"/>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Dataflow and RDDs in Spark(2)</a:t>
            </a:r>
            <a:endParaRPr/>
          </a:p>
        </p:txBody>
      </p:sp>
      <p:sp>
        <p:nvSpPr>
          <p:cNvPr id="826" name="Google Shape;826;p44"/>
          <p:cNvSpPr txBox="1">
            <a:spLocks noGrp="1"/>
          </p:cNvSpPr>
          <p:nvPr>
            <p:ph type="body" idx="1"/>
          </p:nvPr>
        </p:nvSpPr>
        <p:spPr>
          <a:xfrm>
            <a:off x="609600" y="1422400"/>
            <a:ext cx="10972800" cy="4906962"/>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2800"/>
              <a:buFont typeface="Calibri"/>
              <a:buChar char="•"/>
            </a:pPr>
            <a:r>
              <a:rPr lang="en-US" sz="2800" dirty="0"/>
              <a:t>Word-count example: compute frequency of each word in text</a:t>
            </a:r>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r>
              <a:rPr lang="en-US" sz="2800" dirty="0">
                <a:solidFill>
                  <a:schemeClr val="dk1"/>
                </a:solidFill>
                <a:latin typeface="Calibri"/>
                <a:ea typeface="Calibri"/>
                <a:cs typeface="Calibri"/>
                <a:sym typeface="Calibri"/>
              </a:rPr>
              <a:t>Actions &amp; Transformations on RDDs fully parallelizable</a:t>
            </a:r>
            <a:endParaRPr lang="en-US" dirty="0">
              <a:solidFill>
                <a:schemeClr val="dk1"/>
              </a:solidFill>
              <a:latin typeface="Calibri"/>
              <a:ea typeface="Calibri"/>
              <a:cs typeface="Calibri"/>
              <a:sym typeface="Calibri"/>
            </a:endParaRPr>
          </a:p>
          <a:p>
            <a:pPr marL="342900">
              <a:buSzPts val="2800"/>
              <a:buFont typeface="Calibri"/>
              <a:buChar char="•"/>
            </a:pPr>
            <a:r>
              <a:rPr lang="en-US" sz="2800" dirty="0">
                <a:solidFill>
                  <a:schemeClr val="dk1"/>
                </a:solidFill>
                <a:latin typeface="Calibri"/>
                <a:ea typeface="Calibri"/>
                <a:cs typeface="Calibri"/>
                <a:sym typeface="Calibri"/>
              </a:rPr>
              <a:t>Shuffling &amp; Synchronization required for moving data</a:t>
            </a:r>
            <a:endParaRPr lang="en-US" dirty="0">
              <a:solidFill>
                <a:schemeClr val="dk1"/>
              </a:solidFill>
              <a:latin typeface="Calibri"/>
              <a:ea typeface="Calibri"/>
              <a:cs typeface="Calibri"/>
              <a:sym typeface="Calibri"/>
            </a:endParaRPr>
          </a:p>
          <a:p>
            <a:pPr marL="342900">
              <a:buSzPts val="2800"/>
              <a:buFont typeface="Calibri"/>
              <a:buChar char="•"/>
            </a:pPr>
            <a:r>
              <a:rPr lang="en-US" sz="2800" dirty="0">
                <a:solidFill>
                  <a:schemeClr val="dk1"/>
                </a:solidFill>
                <a:latin typeface="Calibri"/>
                <a:ea typeface="Calibri"/>
                <a:cs typeface="Calibri"/>
                <a:sym typeface="Calibri"/>
              </a:rPr>
              <a:t>Store intermediate data in memory, pipeline RDD transformations</a:t>
            </a:r>
            <a:endParaRPr lang="en-US" dirty="0">
              <a:solidFill>
                <a:schemeClr val="dk1"/>
              </a:solidFill>
              <a:latin typeface="Calibri"/>
              <a:ea typeface="Calibri"/>
              <a:cs typeface="Calibri"/>
              <a:sym typeface="Calibri"/>
            </a:endParaRPr>
          </a:p>
        </p:txBody>
      </p:sp>
      <p:sp>
        <p:nvSpPr>
          <p:cNvPr id="827" name="Google Shape;827;p44"/>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31</a:t>
            </a:fld>
            <a:endParaRPr/>
          </a:p>
        </p:txBody>
      </p:sp>
      <p:sp>
        <p:nvSpPr>
          <p:cNvPr id="828" name="Google Shape;828;p44"/>
          <p:cNvSpPr txBox="1"/>
          <p:nvPr/>
        </p:nvSpPr>
        <p:spPr>
          <a:xfrm>
            <a:off x="1925444" y="2237145"/>
            <a:ext cx="3298788"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3 nodes - different colors</a:t>
            </a:r>
            <a:endParaRPr sz="2400">
              <a:solidFill>
                <a:schemeClr val="dk1"/>
              </a:solidFill>
              <a:latin typeface="Calibri"/>
              <a:ea typeface="Calibri"/>
              <a:cs typeface="Calibri"/>
              <a:sym typeface="Calibri"/>
            </a:endParaRPr>
          </a:p>
        </p:txBody>
      </p:sp>
      <p:sp>
        <p:nvSpPr>
          <p:cNvPr id="829" name="Google Shape;829;p44"/>
          <p:cNvSpPr/>
          <p:nvPr/>
        </p:nvSpPr>
        <p:spPr>
          <a:xfrm>
            <a:off x="2279576" y="2791631"/>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30" name="Google Shape;830;p44"/>
          <p:cNvSpPr/>
          <p:nvPr/>
        </p:nvSpPr>
        <p:spPr>
          <a:xfrm>
            <a:off x="4280046" y="2795349"/>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831" name="Google Shape;831;p44"/>
          <p:cNvSpPr/>
          <p:nvPr/>
        </p:nvSpPr>
        <p:spPr>
          <a:xfrm>
            <a:off x="6275543" y="2791630"/>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832" name="Google Shape;832;p44"/>
          <p:cNvSpPr/>
          <p:nvPr/>
        </p:nvSpPr>
        <p:spPr>
          <a:xfrm>
            <a:off x="8458528" y="2791629"/>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a:p>
            <a:pPr algn="ctr"/>
            <a:r>
              <a:rPr lang="en-US" sz="2400">
                <a:solidFill>
                  <a:schemeClr val="lt1"/>
                </a:solidFill>
                <a:latin typeface="Calibri"/>
                <a:ea typeface="Calibri"/>
                <a:cs typeface="Calibri"/>
                <a:sym typeface="Calibri"/>
              </a:rPr>
              <a:t>ByKey</a:t>
            </a:r>
            <a:endParaRPr sz="2400">
              <a:solidFill>
                <a:schemeClr val="lt1"/>
              </a:solidFill>
              <a:latin typeface="Calibri"/>
              <a:ea typeface="Calibri"/>
              <a:cs typeface="Calibri"/>
              <a:sym typeface="Calibri"/>
            </a:endParaRPr>
          </a:p>
        </p:txBody>
      </p:sp>
      <p:cxnSp>
        <p:nvCxnSpPr>
          <p:cNvPr id="833" name="Google Shape;833;p44"/>
          <p:cNvCxnSpPr>
            <a:stCxn id="829" idx="3"/>
            <a:endCxn id="830" idx="1"/>
          </p:cNvCxnSpPr>
          <p:nvPr/>
        </p:nvCxnSpPr>
        <p:spPr>
          <a:xfrm>
            <a:off x="3503712" y="3228893"/>
            <a:ext cx="776400" cy="3600"/>
          </a:xfrm>
          <a:prstGeom prst="straightConnector1">
            <a:avLst/>
          </a:prstGeom>
          <a:noFill/>
          <a:ln w="38100" cap="flat" cmpd="sng">
            <a:solidFill>
              <a:schemeClr val="dk1"/>
            </a:solidFill>
            <a:prstDash val="solid"/>
            <a:round/>
            <a:headEnd type="none" w="sm" len="sm"/>
            <a:tailEnd type="triangle" w="med" len="med"/>
          </a:ln>
        </p:spPr>
      </p:cxnSp>
      <p:cxnSp>
        <p:nvCxnSpPr>
          <p:cNvPr id="834" name="Google Shape;834;p44"/>
          <p:cNvCxnSpPr>
            <a:stCxn id="830" idx="3"/>
            <a:endCxn id="831" idx="1"/>
          </p:cNvCxnSpPr>
          <p:nvPr/>
        </p:nvCxnSpPr>
        <p:spPr>
          <a:xfrm rot="10800000" flipH="1">
            <a:off x="5504182" y="3229011"/>
            <a:ext cx="771300" cy="3600"/>
          </a:xfrm>
          <a:prstGeom prst="straightConnector1">
            <a:avLst/>
          </a:prstGeom>
          <a:noFill/>
          <a:ln w="38100" cap="flat" cmpd="sng">
            <a:solidFill>
              <a:schemeClr val="dk1"/>
            </a:solidFill>
            <a:prstDash val="solid"/>
            <a:round/>
            <a:headEnd type="none" w="sm" len="sm"/>
            <a:tailEnd type="triangle" w="med" len="med"/>
          </a:ln>
        </p:spPr>
      </p:cxnSp>
      <p:cxnSp>
        <p:nvCxnSpPr>
          <p:cNvPr id="835" name="Google Shape;835;p44"/>
          <p:cNvCxnSpPr>
            <a:stCxn id="831" idx="3"/>
            <a:endCxn id="832" idx="1"/>
          </p:cNvCxnSpPr>
          <p:nvPr/>
        </p:nvCxnSpPr>
        <p:spPr>
          <a:xfrm>
            <a:off x="7499679" y="3228892"/>
            <a:ext cx="958800" cy="0"/>
          </a:xfrm>
          <a:prstGeom prst="straightConnector1">
            <a:avLst/>
          </a:prstGeom>
          <a:noFill/>
          <a:ln w="38100" cap="flat" cmpd="sng">
            <a:solidFill>
              <a:schemeClr val="dk1"/>
            </a:solidFill>
            <a:prstDash val="solid"/>
            <a:round/>
            <a:headEnd type="none" w="sm" len="sm"/>
            <a:tailEnd type="triangle" w="med" len="med"/>
          </a:ln>
        </p:spPr>
      </p:cxnSp>
      <p:sp>
        <p:nvSpPr>
          <p:cNvPr id="836" name="Google Shape;836;p44"/>
          <p:cNvSpPr txBox="1"/>
          <p:nvPr/>
        </p:nvSpPr>
        <p:spPr>
          <a:xfrm>
            <a:off x="1855640" y="3847621"/>
            <a:ext cx="196643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read lines</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of text file</a:t>
            </a:r>
            <a:endParaRPr sz="2400">
              <a:solidFill>
                <a:schemeClr val="dk1"/>
              </a:solidFill>
              <a:latin typeface="Calibri"/>
              <a:ea typeface="Calibri"/>
              <a:cs typeface="Calibri"/>
              <a:sym typeface="Calibri"/>
            </a:endParaRPr>
          </a:p>
        </p:txBody>
      </p:sp>
      <p:sp>
        <p:nvSpPr>
          <p:cNvPr id="837" name="Google Shape;837;p44"/>
          <p:cNvSpPr txBox="1"/>
          <p:nvPr/>
        </p:nvSpPr>
        <p:spPr>
          <a:xfrm>
            <a:off x="3783106" y="3841710"/>
            <a:ext cx="196643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break line into words</a:t>
            </a:r>
            <a:endParaRPr sz="2400">
              <a:solidFill>
                <a:schemeClr val="dk1"/>
              </a:solidFill>
              <a:latin typeface="Calibri"/>
              <a:ea typeface="Calibri"/>
              <a:cs typeface="Calibri"/>
              <a:sym typeface="Calibri"/>
            </a:endParaRPr>
          </a:p>
        </p:txBody>
      </p:sp>
      <p:sp>
        <p:nvSpPr>
          <p:cNvPr id="838" name="Google Shape;838;p44"/>
          <p:cNvSpPr txBox="1"/>
          <p:nvPr/>
        </p:nvSpPr>
        <p:spPr>
          <a:xfrm>
            <a:off x="5672343" y="3841709"/>
            <a:ext cx="230676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get (“word”,1)</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key-value pairs</a:t>
            </a:r>
            <a:endParaRPr sz="2400">
              <a:solidFill>
                <a:schemeClr val="dk1"/>
              </a:solidFill>
              <a:latin typeface="Calibri"/>
              <a:ea typeface="Calibri"/>
              <a:cs typeface="Calibri"/>
              <a:sym typeface="Calibri"/>
            </a:endParaRPr>
          </a:p>
        </p:txBody>
      </p:sp>
      <p:sp>
        <p:nvSpPr>
          <p:cNvPr id="839" name="Google Shape;839;p44"/>
          <p:cNvSpPr txBox="1"/>
          <p:nvPr/>
        </p:nvSpPr>
        <p:spPr>
          <a:xfrm>
            <a:off x="7894948" y="3837990"/>
            <a:ext cx="230676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sum up 1s</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for each word</a:t>
            </a:r>
            <a:endParaRPr sz="2400">
              <a:solidFill>
                <a:schemeClr val="dk1"/>
              </a:solidFill>
              <a:latin typeface="Calibri"/>
              <a:ea typeface="Calibri"/>
              <a:cs typeface="Calibri"/>
              <a:sym typeface="Calibri"/>
            </a:endParaRPr>
          </a:p>
        </p:txBody>
      </p:sp>
      <p:sp>
        <p:nvSpPr>
          <p:cNvPr id="840" name="Google Shape;840;p44"/>
          <p:cNvSpPr/>
          <p:nvPr/>
        </p:nvSpPr>
        <p:spPr>
          <a:xfrm>
            <a:off x="2135560" y="2791629"/>
            <a:ext cx="7704856" cy="272069"/>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1" name="Google Shape;841;p44"/>
          <p:cNvSpPr/>
          <p:nvPr/>
        </p:nvSpPr>
        <p:spPr>
          <a:xfrm>
            <a:off x="2139372" y="3129057"/>
            <a:ext cx="7704856" cy="272069"/>
          </a:xfrm>
          <a:prstGeom prst="rect">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2" name="Google Shape;842;p44"/>
          <p:cNvSpPr/>
          <p:nvPr/>
        </p:nvSpPr>
        <p:spPr>
          <a:xfrm>
            <a:off x="2135560" y="3436927"/>
            <a:ext cx="7704856" cy="272069"/>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5" name="Google Shape;845;p44"/>
          <p:cNvSpPr/>
          <p:nvPr/>
        </p:nvSpPr>
        <p:spPr>
          <a:xfrm>
            <a:off x="1981200" y="2698810"/>
            <a:ext cx="5770984" cy="1148811"/>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6" name="Google Shape;846;p44"/>
          <p:cNvSpPr/>
          <p:nvPr/>
        </p:nvSpPr>
        <p:spPr>
          <a:xfrm>
            <a:off x="7906544" y="2698809"/>
            <a:ext cx="2223985" cy="1152531"/>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7" name="Google Shape;847;p44"/>
          <p:cNvSpPr txBox="1"/>
          <p:nvPr/>
        </p:nvSpPr>
        <p:spPr>
          <a:xfrm>
            <a:off x="5996494" y="2103545"/>
            <a:ext cx="1584175" cy="462551"/>
          </a:xfrm>
          <a:prstGeom prst="rect">
            <a:avLst/>
          </a:prstGeom>
          <a:noFill/>
          <a:ln>
            <a:noFill/>
          </a:ln>
        </p:spPr>
        <p:txBody>
          <a:bodyPr spcFirstLastPara="1" wrap="square" lIns="91425" tIns="45700" rIns="91425" bIns="45700" anchor="t" anchorCtr="0">
            <a:spAutoFit/>
          </a:bodyPr>
          <a:lstStyle/>
          <a:p>
            <a:r>
              <a:rPr lang="en-US" sz="2400" b="1">
                <a:solidFill>
                  <a:schemeClr val="dk1"/>
                </a:solidFill>
                <a:latin typeface="Calibri"/>
                <a:ea typeface="Calibri"/>
                <a:cs typeface="Calibri"/>
                <a:sym typeface="Calibri"/>
              </a:rPr>
              <a:t>Stage 0</a:t>
            </a:r>
            <a:endParaRPr sz="2400">
              <a:solidFill>
                <a:schemeClr val="dk1"/>
              </a:solidFill>
              <a:latin typeface="Calibri"/>
              <a:ea typeface="Calibri"/>
              <a:cs typeface="Calibri"/>
              <a:sym typeface="Calibri"/>
            </a:endParaRPr>
          </a:p>
        </p:txBody>
      </p:sp>
      <p:sp>
        <p:nvSpPr>
          <p:cNvPr id="848" name="Google Shape;848;p44"/>
          <p:cNvSpPr txBox="1"/>
          <p:nvPr/>
        </p:nvSpPr>
        <p:spPr>
          <a:xfrm>
            <a:off x="9119936" y="2097802"/>
            <a:ext cx="1584175" cy="462551"/>
          </a:xfrm>
          <a:prstGeom prst="rect">
            <a:avLst/>
          </a:prstGeom>
          <a:noFill/>
          <a:ln>
            <a:noFill/>
          </a:ln>
        </p:spPr>
        <p:txBody>
          <a:bodyPr spcFirstLastPara="1" wrap="square" lIns="91425" tIns="45700" rIns="91425" bIns="45700" anchor="t" anchorCtr="0">
            <a:spAutoFit/>
          </a:bodyPr>
          <a:lstStyle/>
          <a:p>
            <a:r>
              <a:rPr lang="en-US" sz="2400" b="1">
                <a:solidFill>
                  <a:schemeClr val="dk1"/>
                </a:solidFill>
                <a:latin typeface="Calibri"/>
                <a:ea typeface="Calibri"/>
                <a:cs typeface="Calibri"/>
                <a:sym typeface="Calibri"/>
              </a:rPr>
              <a:t>Stage 1</a:t>
            </a:r>
            <a:endParaRPr sz="2400">
              <a:solidFill>
                <a:schemeClr val="dk1"/>
              </a:solidFill>
              <a:latin typeface="Calibri"/>
              <a:ea typeface="Calibri"/>
              <a:cs typeface="Calibri"/>
              <a:sym typeface="Calibri"/>
            </a:endParaRPr>
          </a:p>
        </p:txBody>
      </p:sp>
      <p:sp>
        <p:nvSpPr>
          <p:cNvPr id="849" name="Google Shape;849;p44"/>
          <p:cNvSpPr/>
          <p:nvPr/>
        </p:nvSpPr>
        <p:spPr>
          <a:xfrm rot="-5400000">
            <a:off x="7405422" y="2974059"/>
            <a:ext cx="1148811" cy="598313"/>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sz="2000">
                <a:solidFill>
                  <a:schemeClr val="dk1"/>
                </a:solidFill>
                <a:latin typeface="Calibri"/>
                <a:ea typeface="Calibri"/>
                <a:cs typeface="Calibri"/>
                <a:sym typeface="Calibri"/>
              </a:rPr>
              <a:t>SHUFFLE</a:t>
            </a: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500"/>
                                        <p:tgtEl>
                                          <p:spTgt spid="846"/>
                                        </p:tgtEl>
                                      </p:cBhvr>
                                    </p:animEffect>
                                  </p:childTnLst>
                                </p:cTn>
                              </p:par>
                              <p:par>
                                <p:cTn id="16" presetID="10" presetClass="entr" presetSubtype="0" fill="hold" nodeType="withEffect">
                                  <p:stCondLst>
                                    <p:cond delay="0"/>
                                  </p:stCondLst>
                                  <p:childTnLst>
                                    <p:set>
                                      <p:cBhvr>
                                        <p:cTn id="17" dur="1" fill="hold">
                                          <p:stCondLst>
                                            <p:cond delay="0"/>
                                          </p:stCondLst>
                                        </p:cTn>
                                        <p:tgtEl>
                                          <p:spTgt spid="845"/>
                                        </p:tgtEl>
                                        <p:attrNameLst>
                                          <p:attrName>style.visibility</p:attrName>
                                        </p:attrNameLst>
                                      </p:cBhvr>
                                      <p:to>
                                        <p:strVal val="visible"/>
                                      </p:to>
                                    </p:set>
                                    <p:animEffect transition="in" filter="fade">
                                      <p:cBhvr>
                                        <p:cTn id="18" dur="500"/>
                                        <p:tgtEl>
                                          <p:spTgt spid="845"/>
                                        </p:tgtEl>
                                      </p:cBhvr>
                                    </p:animEffect>
                                  </p:childTnLst>
                                </p:cTn>
                              </p:par>
                              <p:par>
                                <p:cTn id="19" presetID="10" presetClass="entr" presetSubtype="0" fill="hold" nodeType="withEffect">
                                  <p:stCondLst>
                                    <p:cond delay="0"/>
                                  </p:stCondLst>
                                  <p:childTnLst>
                                    <p:set>
                                      <p:cBhvr>
                                        <p:cTn id="20" dur="1" fill="hold">
                                          <p:stCondLst>
                                            <p:cond delay="0"/>
                                          </p:stCondLst>
                                        </p:cTn>
                                        <p:tgtEl>
                                          <p:spTgt spid="849"/>
                                        </p:tgtEl>
                                        <p:attrNameLst>
                                          <p:attrName>style.visibility</p:attrName>
                                        </p:attrNameLst>
                                      </p:cBhvr>
                                      <p:to>
                                        <p:strVal val="visible"/>
                                      </p:to>
                                    </p:set>
                                    <p:animEffect transition="in" filter="fade">
                                      <p:cBhvr>
                                        <p:cTn id="21" dur="500"/>
                                        <p:tgtEl>
                                          <p:spTgt spid="849"/>
                                        </p:tgtEl>
                                      </p:cBhvr>
                                    </p:animEffect>
                                  </p:childTnLst>
                                </p:cTn>
                              </p:par>
                              <p:par>
                                <p:cTn id="22" presetID="10" presetClass="entr" presetSubtype="0" fill="hold" nodeType="withEffect">
                                  <p:stCondLst>
                                    <p:cond delay="0"/>
                                  </p:stCondLst>
                                  <p:childTnLst>
                                    <p:set>
                                      <p:cBhvr>
                                        <p:cTn id="23" dur="1" fill="hold">
                                          <p:stCondLst>
                                            <p:cond delay="0"/>
                                          </p:stCondLst>
                                        </p:cTn>
                                        <p:tgtEl>
                                          <p:spTgt spid="849"/>
                                        </p:tgtEl>
                                        <p:attrNameLst>
                                          <p:attrName>style.visibility</p:attrName>
                                        </p:attrNameLst>
                                      </p:cBhvr>
                                      <p:to>
                                        <p:strVal val="visible"/>
                                      </p:to>
                                    </p:set>
                                    <p:animEffect transition="in" filter="fade">
                                      <p:cBhvr>
                                        <p:cTn id="24" dur="500"/>
                                        <p:tgtEl>
                                          <p:spTgt spid="849"/>
                                        </p:tgtEl>
                                      </p:cBhvr>
                                    </p:animEffect>
                                  </p:childTnLst>
                                </p:cTn>
                              </p:par>
                              <p:par>
                                <p:cTn id="25" presetID="10" presetClass="entr" presetSubtype="0" fill="hold" nodeType="withEffect">
                                  <p:stCondLst>
                                    <p:cond delay="0"/>
                                  </p:stCondLst>
                                  <p:childTnLst>
                                    <p:set>
                                      <p:cBhvr>
                                        <p:cTn id="26" dur="1" fill="hold">
                                          <p:stCondLst>
                                            <p:cond delay="0"/>
                                          </p:stCondLst>
                                        </p:cTn>
                                        <p:tgtEl>
                                          <p:spTgt spid="848"/>
                                        </p:tgtEl>
                                        <p:attrNameLst>
                                          <p:attrName>style.visibility</p:attrName>
                                        </p:attrNameLst>
                                      </p:cBhvr>
                                      <p:to>
                                        <p:strVal val="visible"/>
                                      </p:to>
                                    </p:set>
                                    <p:animEffect transition="in" filter="fade">
                                      <p:cBhvr>
                                        <p:cTn id="27" dur="500"/>
                                        <p:tgtEl>
                                          <p:spTgt spid="848"/>
                                        </p:tgtEl>
                                      </p:cBhvr>
                                    </p:animEffect>
                                  </p:childTnLst>
                                </p:cTn>
                              </p:par>
                              <p:par>
                                <p:cTn id="28" presetID="10" presetClass="entr" presetSubtype="0" fill="hold" nodeType="withEffect">
                                  <p:stCondLst>
                                    <p:cond delay="0"/>
                                  </p:stCondLst>
                                  <p:childTnLst>
                                    <p:set>
                                      <p:cBhvr>
                                        <p:cTn id="29" dur="1" fill="hold">
                                          <p:stCondLst>
                                            <p:cond delay="0"/>
                                          </p:stCondLst>
                                        </p:cTn>
                                        <p:tgtEl>
                                          <p:spTgt spid="847"/>
                                        </p:tgtEl>
                                        <p:attrNameLst>
                                          <p:attrName>style.visibility</p:attrName>
                                        </p:attrNameLst>
                                      </p:cBhvr>
                                      <p:to>
                                        <p:strVal val="visible"/>
                                      </p:to>
                                    </p:set>
                                    <p:animEffect transition="in" filter="fade">
                                      <p:cBhvr>
                                        <p:cTn id="30"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5"/>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sz="4000"/>
              <a:t>Lazy Evaluation</a:t>
            </a:r>
            <a:endParaRPr/>
          </a:p>
        </p:txBody>
      </p:sp>
      <p:sp>
        <p:nvSpPr>
          <p:cNvPr id="857" name="Google Shape;857;p45"/>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First construct DAG, then evaluate whatever an action requires</a:t>
            </a:r>
            <a:endParaRPr dirty="0"/>
          </a:p>
          <a:p>
            <a:pPr marL="342900">
              <a:buSzPts val="3200"/>
              <a:buFont typeface="Calibri"/>
              <a:buChar char="•"/>
            </a:pPr>
            <a:r>
              <a:rPr lang="en-US" dirty="0"/>
              <a:t>Use static rule-based optimizations</a:t>
            </a:r>
            <a:endParaRPr dirty="0"/>
          </a:p>
          <a:p>
            <a:pPr marL="342900">
              <a:buSzPts val="3200"/>
              <a:buFont typeface="Calibri"/>
              <a:buChar char="•"/>
            </a:pPr>
            <a:r>
              <a:rPr lang="en-US" dirty="0"/>
              <a:t>Lazy evaluation permits optimizations</a:t>
            </a:r>
            <a:endParaRPr dirty="0"/>
          </a:p>
          <a:p>
            <a:pPr marL="742950" lvl="1" indent="-285750">
              <a:buSzPts val="2400"/>
              <a:buFont typeface="Calibri"/>
              <a:buChar char="–"/>
            </a:pPr>
            <a:r>
              <a:rPr lang="en-US" dirty="0"/>
              <a:t>Compute </a:t>
            </a:r>
            <a:r>
              <a:rPr lang="en-US" b="1" dirty="0"/>
              <a:t>only necessary values </a:t>
            </a:r>
            <a:r>
              <a:rPr lang="en-US" dirty="0"/>
              <a:t>to reduce driver-cluster communication</a:t>
            </a:r>
            <a:endParaRPr dirty="0"/>
          </a:p>
          <a:p>
            <a:pPr marL="742950" lvl="1" indent="-285750">
              <a:buSzPts val="2400"/>
              <a:buFont typeface="Calibri"/>
              <a:buChar char="–"/>
            </a:pPr>
            <a:r>
              <a:rPr lang="en-US" b="1" dirty="0"/>
              <a:t>Only process the required data</a:t>
            </a:r>
            <a:r>
              <a:rPr lang="en-US" dirty="0"/>
              <a:t>, on-demand (model can support infinite structures such as streams)</a:t>
            </a:r>
            <a:endParaRPr dirty="0"/>
          </a:p>
          <a:p>
            <a:pPr marL="742950" lvl="1" indent="-285750">
              <a:buSzPts val="2400"/>
              <a:buFont typeface="Calibri"/>
              <a:buChar char="–"/>
            </a:pPr>
            <a:r>
              <a:rPr lang="en-US" b="1" dirty="0"/>
              <a:t>Reduce</a:t>
            </a:r>
            <a:r>
              <a:rPr lang="en-US" dirty="0"/>
              <a:t> number of queries</a:t>
            </a:r>
            <a:endParaRPr dirty="0"/>
          </a:p>
          <a:p>
            <a:pPr marL="742950" lvl="1" indent="-285750">
              <a:buSzPts val="2400"/>
              <a:buFont typeface="Calibri"/>
              <a:buChar char="–"/>
            </a:pPr>
            <a:r>
              <a:rPr lang="en-US" b="1" dirty="0"/>
              <a:t>Pipeline</a:t>
            </a:r>
            <a:r>
              <a:rPr lang="en-US" dirty="0"/>
              <a:t> intermediate results between transformations</a:t>
            </a:r>
            <a:endParaRPr dirty="0"/>
          </a:p>
          <a:p>
            <a:pPr marL="457200" lvl="1" indent="0">
              <a:buSzPts val="2400"/>
              <a:buNone/>
            </a:pPr>
            <a:endParaRPr dirty="0"/>
          </a:p>
        </p:txBody>
      </p:sp>
      <p:sp>
        <p:nvSpPr>
          <p:cNvPr id="858" name="Google Shape;858;p45"/>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32</a:t>
            </a:fld>
            <a:endParaRPr/>
          </a:p>
        </p:txBody>
      </p:sp>
      <p:sp>
        <p:nvSpPr>
          <p:cNvPr id="859" name="Google Shape;859;p45"/>
          <p:cNvSpPr/>
          <p:nvPr/>
        </p:nvSpPr>
        <p:spPr>
          <a:xfrm>
            <a:off x="317104" y="10923129"/>
            <a:ext cx="9145016" cy="400110"/>
          </a:xfrm>
          <a:prstGeom prst="rect">
            <a:avLst/>
          </a:prstGeom>
          <a:noFill/>
          <a:ln>
            <a:noFill/>
          </a:ln>
        </p:spPr>
        <p:txBody>
          <a:bodyPr spcFirstLastPara="1" wrap="square" lIns="91425" tIns="45700" rIns="91425" bIns="45700" anchor="t" anchorCtr="0">
            <a:spAutoFit/>
          </a:bodyPr>
          <a:lstStyle/>
          <a:p>
            <a:r>
              <a:rPr lang="en-US" sz="2000">
                <a:solidFill>
                  <a:srgbClr val="1F497D"/>
                </a:solidFill>
                <a:latin typeface="Courier New"/>
                <a:ea typeface="Courier New"/>
                <a:cs typeface="Courier New"/>
                <a:sym typeface="Courier New"/>
              </a:rPr>
              <a:t>SELECT</a:t>
            </a:r>
            <a:r>
              <a:rPr lang="en-US" sz="2000">
                <a:solidFill>
                  <a:schemeClr val="dk1"/>
                </a:solidFill>
                <a:latin typeface="Courier New"/>
                <a:ea typeface="Courier New"/>
                <a:cs typeface="Courier New"/>
                <a:sym typeface="Courier New"/>
              </a:rPr>
              <a:t> Country, Count(*) </a:t>
            </a:r>
            <a:r>
              <a:rPr lang="en-US" sz="2000">
                <a:solidFill>
                  <a:srgbClr val="1F497D"/>
                </a:solidFill>
                <a:latin typeface="Courier New"/>
                <a:ea typeface="Courier New"/>
                <a:cs typeface="Courier New"/>
                <a:sym typeface="Courier New"/>
              </a:rPr>
              <a:t>FROM</a:t>
            </a:r>
            <a:r>
              <a:rPr lang="en-US" sz="2000">
                <a:solidFill>
                  <a:schemeClr val="dk1"/>
                </a:solidFill>
                <a:latin typeface="Courier New"/>
                <a:ea typeface="Courier New"/>
                <a:cs typeface="Courier New"/>
                <a:sym typeface="Courier New"/>
              </a:rPr>
              <a:t> LogEntry </a:t>
            </a:r>
            <a:r>
              <a:rPr lang="en-US" sz="2000">
                <a:solidFill>
                  <a:srgbClr val="1F497D"/>
                </a:solidFill>
                <a:latin typeface="Courier New"/>
                <a:ea typeface="Courier New"/>
                <a:cs typeface="Courier New"/>
                <a:sym typeface="Courier New"/>
              </a:rPr>
              <a:t>GROUP BY </a:t>
            </a:r>
            <a:r>
              <a:rPr lang="en-US" sz="2000">
                <a:solidFill>
                  <a:schemeClr val="dk1"/>
                </a:solidFill>
                <a:latin typeface="Courier New"/>
                <a:ea typeface="Courier New"/>
                <a:cs typeface="Courier New"/>
                <a:sym typeface="Courier New"/>
              </a:rPr>
              <a:t>Country</a:t>
            </a:r>
            <a:endParaRPr sz="2400">
              <a:solidFill>
                <a:schemeClr val="dk1"/>
              </a:solidFill>
              <a:latin typeface="Calibri"/>
              <a:ea typeface="Calibri"/>
              <a:cs typeface="Calibri"/>
              <a:sym typeface="Calibri"/>
            </a:endParaRPr>
          </a:p>
        </p:txBody>
      </p:sp>
      <p:sp>
        <p:nvSpPr>
          <p:cNvPr id="860" name="Google Shape;860;p45"/>
          <p:cNvSpPr/>
          <p:nvPr/>
        </p:nvSpPr>
        <p:spPr>
          <a:xfrm>
            <a:off x="4889612" y="10261767"/>
            <a:ext cx="1944216" cy="622292"/>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61" name="Google Shape;861;p45"/>
          <p:cNvSpPr/>
          <p:nvPr/>
        </p:nvSpPr>
        <p:spPr>
          <a:xfrm>
            <a:off x="1935360" y="567903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62" name="Google Shape;862;p45"/>
          <p:cNvSpPr/>
          <p:nvPr/>
        </p:nvSpPr>
        <p:spPr>
          <a:xfrm>
            <a:off x="3407568" y="567903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863" name="Google Shape;863;p45"/>
          <p:cNvSpPr/>
          <p:nvPr/>
        </p:nvSpPr>
        <p:spPr>
          <a:xfrm>
            <a:off x="4879776" y="5679036"/>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sp>
        <p:nvSpPr>
          <p:cNvPr id="864" name="Google Shape;864;p45"/>
          <p:cNvSpPr/>
          <p:nvPr/>
        </p:nvSpPr>
        <p:spPr>
          <a:xfrm>
            <a:off x="6351984" y="6229399"/>
            <a:ext cx="1224136" cy="439961"/>
          </a:xfrm>
          <a:prstGeom prst="rect">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join</a:t>
            </a:r>
            <a:endParaRPr sz="2400">
              <a:solidFill>
                <a:schemeClr val="lt1"/>
              </a:solidFill>
              <a:latin typeface="Calibri"/>
              <a:ea typeface="Calibri"/>
              <a:cs typeface="Calibri"/>
              <a:sym typeface="Calibri"/>
            </a:endParaRPr>
          </a:p>
        </p:txBody>
      </p:sp>
      <p:sp>
        <p:nvSpPr>
          <p:cNvPr id="865" name="Google Shape;865;p45"/>
          <p:cNvSpPr/>
          <p:nvPr/>
        </p:nvSpPr>
        <p:spPr>
          <a:xfrm>
            <a:off x="3407568" y="6229400"/>
            <a:ext cx="1224136" cy="439961"/>
          </a:xfrm>
          <a:prstGeom prst="rect">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66" name="Google Shape;866;p45"/>
          <p:cNvSpPr/>
          <p:nvPr/>
        </p:nvSpPr>
        <p:spPr>
          <a:xfrm>
            <a:off x="4879776" y="6229400"/>
            <a:ext cx="1224136" cy="439961"/>
          </a:xfrm>
          <a:prstGeom prst="rect">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cxnSp>
        <p:nvCxnSpPr>
          <p:cNvPr id="867" name="Google Shape;867;p45"/>
          <p:cNvCxnSpPr>
            <a:stCxn id="861" idx="3"/>
            <a:endCxn id="862" idx="1"/>
          </p:cNvCxnSpPr>
          <p:nvPr/>
        </p:nvCxnSpPr>
        <p:spPr>
          <a:xfrm>
            <a:off x="3159496" y="5899015"/>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68" name="Google Shape;868;p45"/>
          <p:cNvCxnSpPr>
            <a:stCxn id="862" idx="3"/>
            <a:endCxn id="863" idx="1"/>
          </p:cNvCxnSpPr>
          <p:nvPr/>
        </p:nvCxnSpPr>
        <p:spPr>
          <a:xfrm>
            <a:off x="4631704" y="5899015"/>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69" name="Google Shape;869;p45"/>
          <p:cNvCxnSpPr>
            <a:stCxn id="863" idx="3"/>
            <a:endCxn id="864" idx="1"/>
          </p:cNvCxnSpPr>
          <p:nvPr/>
        </p:nvCxnSpPr>
        <p:spPr>
          <a:xfrm>
            <a:off x="6103912" y="5899016"/>
            <a:ext cx="248100" cy="550500"/>
          </a:xfrm>
          <a:prstGeom prst="straightConnector1">
            <a:avLst/>
          </a:prstGeom>
          <a:noFill/>
          <a:ln w="38100" cap="flat" cmpd="sng">
            <a:solidFill>
              <a:srgbClr val="A5A5A5"/>
            </a:solidFill>
            <a:prstDash val="solid"/>
            <a:round/>
            <a:headEnd type="none" w="sm" len="sm"/>
            <a:tailEnd type="triangle" w="med" len="med"/>
          </a:ln>
        </p:spPr>
      </p:cxnSp>
      <p:cxnSp>
        <p:nvCxnSpPr>
          <p:cNvPr id="870" name="Google Shape;870;p45"/>
          <p:cNvCxnSpPr>
            <a:stCxn id="866" idx="3"/>
            <a:endCxn id="864" idx="1"/>
          </p:cNvCxnSpPr>
          <p:nvPr/>
        </p:nvCxnSpPr>
        <p:spPr>
          <a:xfrm>
            <a:off x="6103912" y="6449380"/>
            <a:ext cx="248100" cy="0"/>
          </a:xfrm>
          <a:prstGeom prst="straightConnector1">
            <a:avLst/>
          </a:prstGeom>
          <a:noFill/>
          <a:ln w="38100" cap="flat" cmpd="sng">
            <a:solidFill>
              <a:srgbClr val="A5A5A5"/>
            </a:solidFill>
            <a:prstDash val="solid"/>
            <a:round/>
            <a:headEnd type="none" w="sm" len="sm"/>
            <a:tailEnd type="triangle" w="med" len="med"/>
          </a:ln>
        </p:spPr>
      </p:cxnSp>
      <p:cxnSp>
        <p:nvCxnSpPr>
          <p:cNvPr id="871" name="Google Shape;871;p45"/>
          <p:cNvCxnSpPr>
            <a:stCxn id="865" idx="3"/>
            <a:endCxn id="866" idx="1"/>
          </p:cNvCxnSpPr>
          <p:nvPr/>
        </p:nvCxnSpPr>
        <p:spPr>
          <a:xfrm>
            <a:off x="4631704" y="6449380"/>
            <a:ext cx="248100" cy="0"/>
          </a:xfrm>
          <a:prstGeom prst="straightConnector1">
            <a:avLst/>
          </a:prstGeom>
          <a:noFill/>
          <a:ln w="38100" cap="flat" cmpd="sng">
            <a:solidFill>
              <a:srgbClr val="A5A5A5"/>
            </a:solidFill>
            <a:prstDash val="solid"/>
            <a:round/>
            <a:headEnd type="none" w="sm" len="sm"/>
            <a:tailEnd type="triangle" w="med" len="med"/>
          </a:ln>
        </p:spPr>
      </p:cxnSp>
      <p:sp>
        <p:nvSpPr>
          <p:cNvPr id="872" name="Google Shape;872;p45"/>
          <p:cNvSpPr/>
          <p:nvPr/>
        </p:nvSpPr>
        <p:spPr>
          <a:xfrm>
            <a:off x="6351984" y="567903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cxnSp>
        <p:nvCxnSpPr>
          <p:cNvPr id="873" name="Google Shape;873;p45"/>
          <p:cNvCxnSpPr>
            <a:stCxn id="863" idx="3"/>
            <a:endCxn id="872" idx="1"/>
          </p:cNvCxnSpPr>
          <p:nvPr/>
        </p:nvCxnSpPr>
        <p:spPr>
          <a:xfrm>
            <a:off x="6103912" y="5899016"/>
            <a:ext cx="248100" cy="0"/>
          </a:xfrm>
          <a:prstGeom prst="straightConnector1">
            <a:avLst/>
          </a:prstGeom>
          <a:noFill/>
          <a:ln w="38100" cap="flat" cmpd="sng">
            <a:solidFill>
              <a:schemeClr val="dk1"/>
            </a:solidFill>
            <a:prstDash val="solid"/>
            <a:round/>
            <a:headEnd type="none" w="sm" len="sm"/>
            <a:tailEnd type="triangle" w="med" len="med"/>
          </a:ln>
        </p:spPr>
      </p:cxnSp>
      <p:sp>
        <p:nvSpPr>
          <p:cNvPr id="874" name="Google Shape;874;p45"/>
          <p:cNvSpPr/>
          <p:nvPr/>
        </p:nvSpPr>
        <p:spPr>
          <a:xfrm>
            <a:off x="7824192" y="5675160"/>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cxnSp>
        <p:nvCxnSpPr>
          <p:cNvPr id="875" name="Google Shape;875;p45"/>
          <p:cNvCxnSpPr>
            <a:stCxn id="872" idx="3"/>
            <a:endCxn id="874" idx="1"/>
          </p:cNvCxnSpPr>
          <p:nvPr/>
        </p:nvCxnSpPr>
        <p:spPr>
          <a:xfrm rot="10800000" flipH="1">
            <a:off x="7576120" y="5895115"/>
            <a:ext cx="248100" cy="3900"/>
          </a:xfrm>
          <a:prstGeom prst="straightConnector1">
            <a:avLst/>
          </a:prstGeom>
          <a:noFill/>
          <a:ln w="38100" cap="flat" cmpd="sng">
            <a:solidFill>
              <a:schemeClr val="dk1"/>
            </a:solidFill>
            <a:prstDash val="solid"/>
            <a:round/>
            <a:headEnd type="none" w="sm" len="sm"/>
            <a:tailEnd type="triangle" w="med" len="med"/>
          </a:ln>
        </p:spPr>
      </p:cxnSp>
      <p:cxnSp>
        <p:nvCxnSpPr>
          <p:cNvPr id="876" name="Google Shape;876;p45"/>
          <p:cNvCxnSpPr>
            <a:stCxn id="874" idx="3"/>
          </p:cNvCxnSpPr>
          <p:nvPr/>
        </p:nvCxnSpPr>
        <p:spPr>
          <a:xfrm>
            <a:off x="9048328" y="5895140"/>
            <a:ext cx="248100" cy="0"/>
          </a:xfrm>
          <a:prstGeom prst="straightConnector1">
            <a:avLst/>
          </a:prstGeom>
          <a:noFill/>
          <a:ln w="38100" cap="flat" cmpd="sng">
            <a:solidFill>
              <a:schemeClr val="dk1"/>
            </a:solidFill>
            <a:prstDash val="solid"/>
            <a:round/>
            <a:headEnd type="none" w="sm" len="sm"/>
            <a:tailEnd type="triangle" w="med" len="med"/>
          </a:ln>
        </p:spPr>
      </p:cxnSp>
      <p:sp>
        <p:nvSpPr>
          <p:cNvPr id="877" name="Google Shape;877;p45"/>
          <p:cNvSpPr txBox="1"/>
          <p:nvPr/>
        </p:nvSpPr>
        <p:spPr>
          <a:xfrm>
            <a:off x="9370247" y="5656196"/>
            <a:ext cx="1048072"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reduce</a:t>
            </a:r>
            <a:endParaRPr sz="2400">
              <a:solidFill>
                <a:schemeClr val="dk1"/>
              </a:solidFill>
              <a:latin typeface="Calibri"/>
              <a:ea typeface="Calibri"/>
              <a:cs typeface="Calibri"/>
              <a:sym typeface="Calibri"/>
            </a:endParaRPr>
          </a:p>
        </p:txBody>
      </p:sp>
      <p:sp>
        <p:nvSpPr>
          <p:cNvPr id="878" name="Google Shape;878;p45"/>
          <p:cNvSpPr/>
          <p:nvPr/>
        </p:nvSpPr>
        <p:spPr>
          <a:xfrm>
            <a:off x="1733128" y="5450375"/>
            <a:ext cx="8782472" cy="893090"/>
          </a:xfrm>
          <a:prstGeom prst="ellipse">
            <a:avLst/>
          </a:prstGeom>
          <a:noFill/>
          <a:ln w="635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4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Limitations of vanilla Spark</a:t>
            </a:r>
            <a:endParaRPr/>
          </a:p>
        </p:txBody>
      </p:sp>
      <p:sp>
        <p:nvSpPr>
          <p:cNvPr id="885" name="Google Shape;885;p4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600"/>
              <a:buFont typeface="Calibri"/>
              <a:buChar char="•"/>
            </a:pPr>
            <a:r>
              <a:rPr lang="en-US" sz="3600" dirty="0"/>
              <a:t>RDDs are </a:t>
            </a:r>
            <a:r>
              <a:rPr lang="en-US" sz="3600" dirty="0">
                <a:solidFill>
                  <a:srgbClr val="6F2529"/>
                </a:solidFill>
              </a:rPr>
              <a:t>schema-less</a:t>
            </a:r>
            <a:endParaRPr dirty="0"/>
          </a:p>
          <a:p>
            <a:pPr marL="742950" lvl="1" indent="-285750">
              <a:buSzPts val="2800"/>
              <a:buFont typeface="Calibri"/>
              <a:buChar char="–"/>
            </a:pPr>
            <a:r>
              <a:rPr lang="en-US" sz="2800" dirty="0"/>
              <a:t>Inefficient: think of accessing raw text files</a:t>
            </a:r>
            <a:endParaRPr dirty="0"/>
          </a:p>
          <a:p>
            <a:pPr marL="742950" lvl="1" indent="-285750">
              <a:buSzPts val="2800"/>
              <a:buFont typeface="Calibri"/>
              <a:buChar char="–"/>
            </a:pPr>
            <a:r>
              <a:rPr lang="en-US" sz="2800" dirty="0"/>
              <a:t>Expensive: high space overhead</a:t>
            </a:r>
            <a:endParaRPr dirty="0"/>
          </a:p>
          <a:p>
            <a:pPr marL="342900" indent="-114300">
              <a:buSzPts val="3600"/>
              <a:buNone/>
            </a:pPr>
            <a:endParaRPr sz="3600" dirty="0"/>
          </a:p>
          <a:p>
            <a:pPr marL="342900">
              <a:buSzPts val="3600"/>
              <a:buFont typeface="Calibri"/>
              <a:buChar char="•"/>
            </a:pPr>
            <a:r>
              <a:rPr lang="en-US" sz="3600" dirty="0"/>
              <a:t>Important optimizations not supported!</a:t>
            </a:r>
            <a:endParaRPr dirty="0"/>
          </a:p>
          <a:p>
            <a:pPr marL="742950" lvl="1" indent="-285750">
              <a:buSzPts val="2800"/>
              <a:buFont typeface="Calibri"/>
              <a:buChar char="–"/>
            </a:pPr>
            <a:r>
              <a:rPr lang="en-US" sz="2800" dirty="0"/>
              <a:t>Access a single column: parsing to find position</a:t>
            </a:r>
            <a:endParaRPr dirty="0"/>
          </a:p>
          <a:p>
            <a:pPr marL="742950" lvl="1" indent="-285750">
              <a:buSzPts val="2800"/>
              <a:buFont typeface="Calibri"/>
              <a:buChar char="–"/>
            </a:pPr>
            <a:r>
              <a:rPr lang="en-US" sz="2800" dirty="0"/>
              <a:t>Query plan is hand-optimized</a:t>
            </a:r>
            <a:endParaRPr dirty="0"/>
          </a:p>
          <a:p>
            <a:pPr marL="342900" indent="-114300">
              <a:buSzPts val="3600"/>
              <a:buNone/>
            </a:pPr>
            <a:endParaRPr sz="3600" dirty="0"/>
          </a:p>
          <a:p>
            <a:pPr marL="342900">
              <a:buSzPts val="3600"/>
              <a:buFont typeface="Calibri"/>
              <a:buChar char="•"/>
            </a:pPr>
            <a:r>
              <a:rPr lang="en-US" sz="3600" dirty="0"/>
              <a:t>Queries cannot refer to </a:t>
            </a:r>
            <a:r>
              <a:rPr lang="en-US" sz="3600" dirty="0">
                <a:solidFill>
                  <a:srgbClr val="6F2529"/>
                </a:solidFill>
              </a:rPr>
              <a:t>attributes</a:t>
            </a:r>
            <a:endParaRPr dirty="0"/>
          </a:p>
          <a:p>
            <a:pPr marL="742950" lvl="1" indent="-285750">
              <a:buSzPts val="2800"/>
              <a:buFont typeface="Calibri"/>
              <a:buChar char="–"/>
            </a:pPr>
            <a:r>
              <a:rPr lang="en-US" sz="2800" dirty="0"/>
              <a:t>Think of implementing SQL capabilities</a:t>
            </a:r>
            <a:endParaRPr dirty="0"/>
          </a:p>
        </p:txBody>
      </p:sp>
      <p:sp>
        <p:nvSpPr>
          <p:cNvPr id="886" name="Google Shape;886;p4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4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892" name="Google Shape;892;p4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Dataflow is more expressive than MapReduce</a:t>
            </a:r>
            <a:endParaRPr/>
          </a:p>
          <a:p>
            <a:pPr marL="342900" indent="-139700">
              <a:buSzPts val="3200"/>
              <a:buNone/>
            </a:pPr>
            <a:endParaRPr b="1"/>
          </a:p>
          <a:p>
            <a:pPr marL="342900">
              <a:buSzPts val="3200"/>
              <a:buFont typeface="Calibri"/>
              <a:buChar char="•"/>
            </a:pPr>
            <a:r>
              <a:rPr lang="en-US"/>
              <a:t>Distributed memory abstraction eliminates redundant I/O in MapReduce</a:t>
            </a:r>
            <a:endParaRPr/>
          </a:p>
          <a:p>
            <a:pPr marL="342900" indent="-139700">
              <a:buSzPts val="3200"/>
              <a:buNone/>
            </a:pPr>
            <a:endParaRPr/>
          </a:p>
          <a:p>
            <a:pPr marL="342900">
              <a:buSzPts val="3200"/>
              <a:buFont typeface="Calibri"/>
              <a:buChar char="•"/>
            </a:pPr>
            <a:r>
              <a:rPr lang="en-US"/>
              <a:t>Lazy evaluation permits some optimizations, but misses critical SQL features</a:t>
            </a:r>
            <a:endParaRPr/>
          </a:p>
          <a:p>
            <a:pPr marL="342900" indent="-139700">
              <a:buSzPts val="3200"/>
              <a:buNone/>
            </a:pPr>
            <a:endParaRPr/>
          </a:p>
          <a:p>
            <a:pPr marL="342900" indent="-139700">
              <a:buSzPts val="3200"/>
              <a:buNone/>
            </a:pPr>
            <a:endParaRPr/>
          </a:p>
        </p:txBody>
      </p:sp>
      <p:sp>
        <p:nvSpPr>
          <p:cNvPr id="893" name="Google Shape;893;p4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4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899" name="Google Shape;899;p4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a:t>MapReduce model</a:t>
            </a:r>
            <a:endParaRPr/>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b="1"/>
              <a:t>Optimizing Large-scale Processing</a:t>
            </a:r>
            <a:endParaRPr b="1"/>
          </a:p>
          <a:p>
            <a:pPr marL="342900" indent="-139700">
              <a:buSzPts val="3200"/>
              <a:buNone/>
            </a:pPr>
            <a:endParaRPr/>
          </a:p>
          <a:p>
            <a:pPr marL="342900" indent="-139700">
              <a:buSzPts val="3200"/>
              <a:buNone/>
            </a:pPr>
            <a:endParaRPr/>
          </a:p>
        </p:txBody>
      </p:sp>
      <p:sp>
        <p:nvSpPr>
          <p:cNvPr id="900" name="Google Shape;900;p4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49"/>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Plan of attack</a:t>
            </a:r>
            <a:endParaRPr/>
          </a:p>
        </p:txBody>
      </p:sp>
      <p:sp>
        <p:nvSpPr>
          <p:cNvPr id="907" name="Google Shape;907;p49"/>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600"/>
              <a:buFont typeface="Calibri"/>
              <a:buChar char="•"/>
            </a:pPr>
            <a:r>
              <a:rPr lang="en-US" sz="3600" b="1"/>
              <a:t>Add </a:t>
            </a:r>
            <a:r>
              <a:rPr lang="en-US" sz="3600" b="1">
                <a:solidFill>
                  <a:srgbClr val="6F2529"/>
                </a:solidFill>
              </a:rPr>
              <a:t>schema</a:t>
            </a:r>
            <a:r>
              <a:rPr lang="en-US" sz="3600" b="1"/>
              <a:t> to RDDs</a:t>
            </a:r>
            <a:endParaRPr/>
          </a:p>
          <a:p>
            <a:pPr marL="742950" lvl="1" indent="-285750">
              <a:buSzPts val="2800"/>
              <a:buFont typeface="Calibri"/>
              <a:buChar char="–"/>
            </a:pPr>
            <a:r>
              <a:rPr lang="en-US" sz="2800"/>
              <a:t>Space-efficient data representation</a:t>
            </a:r>
            <a:endParaRPr/>
          </a:p>
          <a:p>
            <a:pPr marL="742950" lvl="1" indent="-285750">
              <a:buSzPts val="2800"/>
              <a:buFont typeface="Calibri"/>
              <a:buChar char="–"/>
            </a:pPr>
            <a:r>
              <a:rPr lang="en-US" sz="2800"/>
              <a:t>Computationally-efficient access to individual attributes</a:t>
            </a:r>
            <a:endParaRPr/>
          </a:p>
          <a:p>
            <a:pPr marL="342900">
              <a:buSzPts val="3600"/>
              <a:buFont typeface="Calibri"/>
              <a:buChar char="•"/>
            </a:pPr>
            <a:r>
              <a:rPr lang="en-US" sz="3600" b="1"/>
              <a:t>Offer an </a:t>
            </a:r>
            <a:r>
              <a:rPr lang="en-US" sz="3600" b="1">
                <a:solidFill>
                  <a:srgbClr val="6F2529"/>
                </a:solidFill>
              </a:rPr>
              <a:t>extensible </a:t>
            </a:r>
            <a:r>
              <a:rPr lang="en-US" sz="3600" b="1"/>
              <a:t>SQL-like language</a:t>
            </a:r>
            <a:endParaRPr/>
          </a:p>
          <a:p>
            <a:pPr marL="742950" lvl="1" indent="-285750">
              <a:buSzPts val="2800"/>
              <a:buFont typeface="Calibri"/>
              <a:buChar char="–"/>
            </a:pPr>
            <a:r>
              <a:rPr lang="en-US" sz="2800"/>
              <a:t>Easier to express queries</a:t>
            </a:r>
            <a:endParaRPr/>
          </a:p>
          <a:p>
            <a:pPr marL="742950" lvl="1" indent="-285750">
              <a:buSzPts val="2800"/>
              <a:buFont typeface="Calibri"/>
              <a:buChar char="–"/>
            </a:pPr>
            <a:r>
              <a:rPr lang="en-US" sz="2800"/>
              <a:t>SQL-like optimizations on data accesses</a:t>
            </a:r>
            <a:endParaRPr/>
          </a:p>
          <a:p>
            <a:pPr marL="742950" lvl="1" indent="-133350">
              <a:buSzPts val="2400"/>
              <a:buNone/>
            </a:pPr>
            <a:endParaRPr/>
          </a:p>
          <a:p>
            <a:pPr marL="0" indent="0">
              <a:buSzPts val="3600"/>
              <a:buNone/>
            </a:pPr>
            <a:r>
              <a:rPr lang="en-US" sz="3600"/>
              <a:t>		Result: </a:t>
            </a:r>
            <a:endParaRPr/>
          </a:p>
        </p:txBody>
      </p:sp>
      <p:sp>
        <p:nvSpPr>
          <p:cNvPr id="908" name="Google Shape;908;p49"/>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36</a:t>
            </a:fld>
            <a:endParaRPr/>
          </a:p>
        </p:txBody>
      </p:sp>
      <p:grpSp>
        <p:nvGrpSpPr>
          <p:cNvPr id="909" name="Google Shape;909;p49"/>
          <p:cNvGrpSpPr/>
          <p:nvPr/>
        </p:nvGrpSpPr>
        <p:grpSpPr>
          <a:xfrm>
            <a:off x="5303912" y="5157193"/>
            <a:ext cx="2952328" cy="1035949"/>
            <a:chOff x="2809552" y="1874831"/>
            <a:chExt cx="2359461" cy="912547"/>
          </a:xfrm>
        </p:grpSpPr>
        <p:sp>
          <p:nvSpPr>
            <p:cNvPr id="910" name="Google Shape;910;p49"/>
            <p:cNvSpPr/>
            <p:nvPr/>
          </p:nvSpPr>
          <p:spPr>
            <a:xfrm>
              <a:off x="4049526" y="2068960"/>
              <a:ext cx="1119487" cy="718418"/>
            </a:xfrm>
            <a:prstGeom prst="rect">
              <a:avLst/>
            </a:prstGeom>
            <a:noFill/>
            <a:ln>
              <a:noFill/>
            </a:ln>
          </p:spPr>
          <p:txBody>
            <a:bodyPr spcFirstLastPara="1" wrap="square" lIns="91425" tIns="45700" rIns="91425" bIns="45700" anchor="t" anchorCtr="0">
              <a:spAutoFit/>
            </a:bodyPr>
            <a:lstStyle/>
            <a:p>
              <a:r>
                <a:rPr lang="en-US" sz="4700" b="1" i="1">
                  <a:solidFill>
                    <a:srgbClr val="3F3F3F"/>
                  </a:solidFill>
                  <a:latin typeface="Gill Sans"/>
                  <a:ea typeface="Gill Sans"/>
                  <a:cs typeface="Gill Sans"/>
                  <a:sym typeface="Gill Sans"/>
                </a:rPr>
                <a:t>SQL</a:t>
              </a:r>
              <a:endParaRPr sz="4700">
                <a:solidFill>
                  <a:srgbClr val="3F3F3F"/>
                </a:solidFill>
                <a:latin typeface="Calibri"/>
                <a:ea typeface="Calibri"/>
                <a:cs typeface="Calibri"/>
                <a:sym typeface="Calibri"/>
              </a:endParaRPr>
            </a:p>
          </p:txBody>
        </p:sp>
        <p:pic>
          <p:nvPicPr>
            <p:cNvPr id="911" name="Google Shape;911;p49" descr="sparklogo_500px.png"/>
            <p:cNvPicPr preferRelativeResize="0"/>
            <p:nvPr/>
          </p:nvPicPr>
          <p:blipFill rotWithShape="1">
            <a:blip r:embed="rId3">
              <a:alphaModFix/>
            </a:blip>
            <a:srcRect/>
            <a:stretch/>
          </p:blipFill>
          <p:spPr>
            <a:xfrm>
              <a:off x="2809552" y="1874831"/>
              <a:ext cx="1366483" cy="75022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9"/>
                                        </p:tgtEl>
                                        <p:attrNameLst>
                                          <p:attrName>style.visibility</p:attrName>
                                        </p:attrNameLst>
                                      </p:cBhvr>
                                      <p:to>
                                        <p:strVal val="visible"/>
                                      </p:to>
                                    </p:set>
                                    <p:animEffect transition="in" filter="fade">
                                      <p:cBhvr>
                                        <p:cTn id="7" dur="500"/>
                                        <p:tgtEl>
                                          <p:spTgt spid="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 model</a:t>
            </a:r>
            <a:endParaRPr/>
          </a:p>
        </p:txBody>
      </p:sp>
      <p:sp>
        <p:nvSpPr>
          <p:cNvPr id="918" name="Google Shape;918;p50"/>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Clr>
                <a:srgbClr val="6F2529"/>
              </a:buClr>
              <a:buSzPts val="3200"/>
              <a:buFont typeface="Calibri"/>
              <a:buChar char="•"/>
            </a:pPr>
            <a:r>
              <a:rPr lang="en-US">
                <a:solidFill>
                  <a:srgbClr val="6F2529"/>
                </a:solidFill>
              </a:rPr>
              <a:t>Nested </a:t>
            </a:r>
            <a:r>
              <a:rPr lang="en-US"/>
              <a:t>data model</a:t>
            </a:r>
            <a:endParaRPr/>
          </a:p>
          <a:p>
            <a:pPr marL="342900">
              <a:buSzPts val="3200"/>
              <a:buFont typeface="Calibri"/>
              <a:buChar char="•"/>
            </a:pPr>
            <a:r>
              <a:rPr lang="en-US"/>
              <a:t>Supports all primitive SQL types (boolean, integer, string, …)</a:t>
            </a:r>
            <a:endParaRPr/>
          </a:p>
          <a:p>
            <a:pPr marL="342900">
              <a:buSzPts val="3200"/>
              <a:buFont typeface="Calibri"/>
              <a:buChar char="•"/>
            </a:pPr>
            <a:r>
              <a:rPr lang="en-US"/>
              <a:t>Supports complex types (structs, arrays, maps, unions)</a:t>
            </a:r>
            <a:endParaRPr/>
          </a:p>
          <a:p>
            <a:pPr marL="342900">
              <a:buSzPts val="3200"/>
              <a:buFont typeface="Calibri"/>
              <a:buChar char="•"/>
            </a:pPr>
            <a:r>
              <a:rPr lang="en-US"/>
              <a:t>User-defined types</a:t>
            </a:r>
            <a:endParaRPr/>
          </a:p>
          <a:p>
            <a:pPr marL="342900">
              <a:buSzPts val="3200"/>
              <a:buFont typeface="Calibri"/>
              <a:buChar char="•"/>
            </a:pPr>
            <a:r>
              <a:rPr lang="en-US"/>
              <a:t>Complex data types are </a:t>
            </a:r>
            <a:r>
              <a:rPr lang="en-US">
                <a:solidFill>
                  <a:srgbClr val="6F2529"/>
                </a:solidFill>
              </a:rPr>
              <a:t>first-class citizens</a:t>
            </a:r>
            <a:endParaRPr/>
          </a:p>
        </p:txBody>
      </p:sp>
      <p:sp>
        <p:nvSpPr>
          <p:cNvPr id="919" name="Google Shape;919;p50"/>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51"/>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Key notion: Data frames</a:t>
            </a:r>
            <a:endParaRPr/>
          </a:p>
        </p:txBody>
      </p:sp>
      <p:sp>
        <p:nvSpPr>
          <p:cNvPr id="927" name="Google Shape;927;p51"/>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38</a:t>
            </a:fld>
            <a:endParaRPr/>
          </a:p>
        </p:txBody>
      </p:sp>
      <p:sp>
        <p:nvSpPr>
          <p:cNvPr id="926" name="Google Shape;926;p51"/>
          <p:cNvSpPr txBox="1">
            <a:spLocks noGrp="1"/>
          </p:cNvSpPr>
          <p:nvPr>
            <p:ph type="body" idx="4294967295"/>
          </p:nvPr>
        </p:nvSpPr>
        <p:spPr>
          <a:xfrm>
            <a:off x="1197445" y="1431160"/>
            <a:ext cx="3941821" cy="880532"/>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lgn="ctr">
              <a:buSzPts val="3200"/>
              <a:buNone/>
            </a:pPr>
            <a:r>
              <a:rPr lang="en-US" dirty="0"/>
              <a:t>Unstructured RDD</a:t>
            </a:r>
            <a:endParaRPr dirty="0"/>
          </a:p>
        </p:txBody>
      </p:sp>
      <p:sp>
        <p:nvSpPr>
          <p:cNvPr id="928" name="Google Shape;928;p51"/>
          <p:cNvSpPr txBox="1"/>
          <p:nvPr/>
        </p:nvSpPr>
        <p:spPr>
          <a:xfrm>
            <a:off x="1633588" y="2432960"/>
            <a:ext cx="2886496" cy="1938992"/>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John, 20,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Marissa, 63, Manager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Bill,61, Owner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Jack,21,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929" name="Google Shape;929;p51"/>
          <p:cNvSpPr txBox="1"/>
          <p:nvPr/>
        </p:nvSpPr>
        <p:spPr>
          <a:xfrm>
            <a:off x="7487594" y="1529988"/>
            <a:ext cx="3322712" cy="1273696"/>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US" sz="3200" dirty="0">
                <a:solidFill>
                  <a:schemeClr val="dk1"/>
                </a:solidFill>
                <a:latin typeface="Calibri"/>
                <a:ea typeface="Calibri"/>
                <a:cs typeface="Calibri"/>
                <a:sym typeface="Calibri"/>
              </a:rPr>
              <a:t>Data frame</a:t>
            </a:r>
            <a:endParaRPr sz="3200" dirty="0">
              <a:solidFill>
                <a:schemeClr val="dk1"/>
              </a:solidFill>
              <a:latin typeface="Calibri"/>
              <a:ea typeface="Calibri"/>
              <a:cs typeface="Calibri"/>
              <a:sym typeface="Calibri"/>
            </a:endParaRPr>
          </a:p>
        </p:txBody>
      </p:sp>
      <p:sp>
        <p:nvSpPr>
          <p:cNvPr id="930" name="Google Shape;930;p51"/>
          <p:cNvSpPr/>
          <p:nvPr/>
        </p:nvSpPr>
        <p:spPr>
          <a:xfrm>
            <a:off x="4949702" y="3204590"/>
            <a:ext cx="2658269" cy="64807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graphicFrame>
        <p:nvGraphicFramePr>
          <p:cNvPr id="931" name="Google Shape;931;p51"/>
          <p:cNvGraphicFramePr/>
          <p:nvPr/>
        </p:nvGraphicFramePr>
        <p:xfrm>
          <a:off x="7739410" y="2348880"/>
          <a:ext cx="2749100" cy="2225100"/>
        </p:xfrm>
        <a:graphic>
          <a:graphicData uri="http://schemas.openxmlformats.org/drawingml/2006/table">
            <a:tbl>
              <a:tblPr>
                <a:noFill/>
              </a:tblPr>
              <a:tblGrid>
                <a:gridCol w="876875">
                  <a:extLst>
                    <a:ext uri="{9D8B030D-6E8A-4147-A177-3AD203B41FA5}">
                      <a16:colId xmlns:a16="http://schemas.microsoft.com/office/drawing/2014/main" val="20000"/>
                    </a:ext>
                  </a:extLst>
                </a:gridCol>
                <a:gridCol w="576075">
                  <a:extLst>
                    <a:ext uri="{9D8B030D-6E8A-4147-A177-3AD203B41FA5}">
                      <a16:colId xmlns:a16="http://schemas.microsoft.com/office/drawing/2014/main" val="20001"/>
                    </a:ext>
                  </a:extLst>
                </a:gridCol>
                <a:gridCol w="12961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name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age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role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John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20</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u="none" strike="noStrike" cap="none"/>
                        <a:t>Maria</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63</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Manager</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u="none" strike="noStrike" cap="none"/>
                        <a:t>Bill</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Owner</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u="none" strike="noStrike" cap="none"/>
                        <a:t>Jack</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932" name="Google Shape;932;p51"/>
          <p:cNvSpPr/>
          <p:nvPr/>
        </p:nvSpPr>
        <p:spPr>
          <a:xfrm rot="5400000">
            <a:off x="8897239" y="3565943"/>
            <a:ext cx="433420" cy="2749079"/>
          </a:xfrm>
          <a:prstGeom prst="rightBrace">
            <a:avLst>
              <a:gd name="adj1" fmla="val 34705"/>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dk1"/>
              </a:solidFill>
              <a:latin typeface="Calibri"/>
              <a:ea typeface="Calibri"/>
              <a:cs typeface="Calibri"/>
              <a:sym typeface="Calibri"/>
            </a:endParaRPr>
          </a:p>
        </p:txBody>
      </p:sp>
      <p:sp>
        <p:nvSpPr>
          <p:cNvPr id="933" name="Google Shape;933;p51"/>
          <p:cNvSpPr txBox="1"/>
          <p:nvPr/>
        </p:nvSpPr>
        <p:spPr>
          <a:xfrm>
            <a:off x="8096459" y="5157193"/>
            <a:ext cx="203498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Columnar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representation</a:t>
            </a:r>
            <a:endParaRPr sz="2400">
              <a:solidFill>
                <a:schemeClr val="dk1"/>
              </a:solidFill>
              <a:latin typeface="Calibri"/>
              <a:ea typeface="Calibri"/>
              <a:cs typeface="Calibri"/>
              <a:sym typeface="Calibri"/>
            </a:endParaRPr>
          </a:p>
        </p:txBody>
      </p:sp>
      <p:sp>
        <p:nvSpPr>
          <p:cNvPr id="934" name="Google Shape;934;p51"/>
          <p:cNvSpPr txBox="1"/>
          <p:nvPr/>
        </p:nvSpPr>
        <p:spPr>
          <a:xfrm>
            <a:off x="4852088" y="2689353"/>
            <a:ext cx="2755882"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createDataFrame(…)</a:t>
            </a:r>
            <a:endParaRPr sz="24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52"/>
          <p:cNvSpPr txBox="1">
            <a:spLocks noGrp="1"/>
          </p:cNvSpPr>
          <p:nvPr>
            <p:ph type="body" idx="1"/>
          </p:nvPr>
        </p:nvSpPr>
        <p:spPr>
          <a:xfrm>
            <a:off x="1175356" y="666391"/>
            <a:ext cx="3706853" cy="1273696"/>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lgn="ctr">
              <a:buSzPts val="3200"/>
              <a:buNone/>
            </a:pPr>
            <a:r>
              <a:rPr lang="en-US" dirty="0"/>
              <a:t>Unstructured RDD</a:t>
            </a:r>
            <a:endParaRPr dirty="0"/>
          </a:p>
        </p:txBody>
      </p:sp>
      <p:sp>
        <p:nvSpPr>
          <p:cNvPr id="942" name="Google Shape;942;p52"/>
          <p:cNvSpPr txBox="1"/>
          <p:nvPr/>
        </p:nvSpPr>
        <p:spPr>
          <a:xfrm>
            <a:off x="1633588" y="1402399"/>
            <a:ext cx="2886496" cy="1938992"/>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John, 20,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Marissa, 63, Manager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Bill,61, Owner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Jack,21,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943" name="Google Shape;943;p52"/>
          <p:cNvSpPr txBox="1"/>
          <p:nvPr/>
        </p:nvSpPr>
        <p:spPr>
          <a:xfrm>
            <a:off x="7538394" y="666391"/>
            <a:ext cx="3322712" cy="1273696"/>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US" sz="3200" dirty="0">
                <a:solidFill>
                  <a:schemeClr val="dk1"/>
                </a:solidFill>
                <a:latin typeface="Calibri"/>
                <a:ea typeface="Calibri"/>
                <a:cs typeface="Calibri"/>
                <a:sym typeface="Calibri"/>
              </a:rPr>
              <a:t>Data frame</a:t>
            </a:r>
            <a:endParaRPr sz="3200" dirty="0">
              <a:solidFill>
                <a:schemeClr val="dk1"/>
              </a:solidFill>
              <a:latin typeface="Calibri"/>
              <a:ea typeface="Calibri"/>
              <a:cs typeface="Calibri"/>
              <a:sym typeface="Calibri"/>
            </a:endParaRPr>
          </a:p>
        </p:txBody>
      </p:sp>
      <p:sp>
        <p:nvSpPr>
          <p:cNvPr id="944" name="Google Shape;944;p52"/>
          <p:cNvSpPr/>
          <p:nvPr/>
        </p:nvSpPr>
        <p:spPr>
          <a:xfrm>
            <a:off x="4949702" y="2174029"/>
            <a:ext cx="2658269" cy="64807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graphicFrame>
        <p:nvGraphicFramePr>
          <p:cNvPr id="945" name="Google Shape;945;p52"/>
          <p:cNvGraphicFramePr/>
          <p:nvPr/>
        </p:nvGraphicFramePr>
        <p:xfrm>
          <a:off x="7739410" y="1318319"/>
          <a:ext cx="2749100" cy="2225100"/>
        </p:xfrm>
        <a:graphic>
          <a:graphicData uri="http://schemas.openxmlformats.org/drawingml/2006/table">
            <a:tbl>
              <a:tblPr>
                <a:noFill/>
              </a:tblPr>
              <a:tblGrid>
                <a:gridCol w="876875">
                  <a:extLst>
                    <a:ext uri="{9D8B030D-6E8A-4147-A177-3AD203B41FA5}">
                      <a16:colId xmlns:a16="http://schemas.microsoft.com/office/drawing/2014/main" val="20000"/>
                    </a:ext>
                  </a:extLst>
                </a:gridCol>
                <a:gridCol w="576075">
                  <a:extLst>
                    <a:ext uri="{9D8B030D-6E8A-4147-A177-3AD203B41FA5}">
                      <a16:colId xmlns:a16="http://schemas.microsoft.com/office/drawing/2014/main" val="20001"/>
                    </a:ext>
                  </a:extLst>
                </a:gridCol>
                <a:gridCol w="12961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name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age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role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John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20</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u="none" strike="noStrike" cap="none"/>
                        <a:t>Maria</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63</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Manager</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u="none" strike="noStrike" cap="none"/>
                        <a:t>Bill</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Owner</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u="none" strike="noStrike" cap="none"/>
                        <a:t>Jack</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946" name="Google Shape;946;p52"/>
          <p:cNvSpPr/>
          <p:nvPr/>
        </p:nvSpPr>
        <p:spPr>
          <a:xfrm rot="5400000">
            <a:off x="8897239" y="2535382"/>
            <a:ext cx="433420" cy="2749079"/>
          </a:xfrm>
          <a:prstGeom prst="rightBrace">
            <a:avLst>
              <a:gd name="adj1" fmla="val 34705"/>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dk1"/>
              </a:solidFill>
              <a:latin typeface="Calibri"/>
              <a:ea typeface="Calibri"/>
              <a:cs typeface="Calibri"/>
              <a:sym typeface="Calibri"/>
            </a:endParaRPr>
          </a:p>
        </p:txBody>
      </p:sp>
      <p:sp>
        <p:nvSpPr>
          <p:cNvPr id="947" name="Google Shape;947;p52"/>
          <p:cNvSpPr txBox="1"/>
          <p:nvPr/>
        </p:nvSpPr>
        <p:spPr>
          <a:xfrm>
            <a:off x="8096459" y="4126632"/>
            <a:ext cx="203498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Columnar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representation</a:t>
            </a:r>
            <a:endParaRPr sz="2400">
              <a:solidFill>
                <a:schemeClr val="dk1"/>
              </a:solidFill>
              <a:latin typeface="Calibri"/>
              <a:ea typeface="Calibri"/>
              <a:cs typeface="Calibri"/>
              <a:sym typeface="Calibri"/>
            </a:endParaRPr>
          </a:p>
        </p:txBody>
      </p:sp>
      <p:sp>
        <p:nvSpPr>
          <p:cNvPr id="948" name="Google Shape;948;p52"/>
          <p:cNvSpPr txBox="1"/>
          <p:nvPr/>
        </p:nvSpPr>
        <p:spPr>
          <a:xfrm>
            <a:off x="4852088" y="1658791"/>
            <a:ext cx="2755882"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createDataFrame(…)</a:t>
            </a:r>
            <a:endParaRPr sz="2400">
              <a:solidFill>
                <a:schemeClr val="dk1"/>
              </a:solidFill>
              <a:latin typeface="Calibri"/>
              <a:ea typeface="Calibri"/>
              <a:cs typeface="Calibri"/>
              <a:sym typeface="Calibri"/>
            </a:endParaRPr>
          </a:p>
        </p:txBody>
      </p:sp>
      <p:sp>
        <p:nvSpPr>
          <p:cNvPr id="949" name="Google Shape;949;p52"/>
          <p:cNvSpPr txBox="1"/>
          <p:nvPr/>
        </p:nvSpPr>
        <p:spPr>
          <a:xfrm>
            <a:off x="866670" y="3440551"/>
            <a:ext cx="8882012" cy="2677656"/>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Calibri"/>
                <a:ea typeface="Calibri"/>
                <a:cs typeface="Calibri"/>
                <a:sym typeface="Calibri"/>
              </a:rPr>
              <a:t>Data frames created from</a:t>
            </a:r>
            <a:endParaRPr sz="2400" dirty="0">
              <a:solidFill>
                <a:schemeClr val="dk1"/>
              </a:solidFill>
              <a:latin typeface="Calibri"/>
              <a:ea typeface="Calibri"/>
              <a:cs typeface="Calibri"/>
              <a:sym typeface="Calibri"/>
            </a:endParaRP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RDDs</a:t>
            </a:r>
            <a:endParaRPr sz="2400" dirty="0">
              <a:solidFill>
                <a:schemeClr val="dk1"/>
              </a:solidFill>
              <a:latin typeface="Calibri"/>
              <a:ea typeface="Calibri"/>
              <a:cs typeface="Calibri"/>
              <a:sym typeface="Calibri"/>
            </a:endParaRP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Manipulation of other data frames</a:t>
            </a:r>
            <a:endParaRPr sz="2400" dirty="0">
              <a:solidFill>
                <a:schemeClr val="dk1"/>
              </a:solidFill>
              <a:latin typeface="Calibri"/>
              <a:ea typeface="Calibri"/>
              <a:cs typeface="Calibri"/>
              <a:sym typeface="Calibri"/>
            </a:endParaRP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Other data sources</a:t>
            </a:r>
            <a:endParaRPr sz="2400" dirty="0">
              <a:solidFill>
                <a:schemeClr val="dk1"/>
              </a:solidFill>
              <a:latin typeface="Calibri"/>
              <a:ea typeface="Calibri"/>
              <a:cs typeface="Calibri"/>
              <a:sym typeface="Calibri"/>
            </a:endParaRPr>
          </a:p>
          <a:p>
            <a:pPr marL="800100" lvl="1" indent="-342900">
              <a:buClr>
                <a:schemeClr val="dk1"/>
              </a:buClr>
              <a:buSzPts val="2800"/>
              <a:buFont typeface="Arial"/>
              <a:buChar char="•"/>
            </a:pPr>
            <a:r>
              <a:rPr lang="en-US" sz="2800" dirty="0">
                <a:solidFill>
                  <a:schemeClr val="dk1"/>
                </a:solidFill>
                <a:latin typeface="Calibri"/>
                <a:ea typeface="Calibri"/>
                <a:cs typeface="Calibri"/>
                <a:sym typeface="Calibri"/>
              </a:rPr>
              <a:t>relational </a:t>
            </a:r>
            <a:r>
              <a:rPr lang="en-US" sz="2800" dirty="0" err="1">
                <a:solidFill>
                  <a:schemeClr val="dk1"/>
                </a:solidFill>
                <a:latin typeface="Calibri"/>
                <a:ea typeface="Calibri"/>
                <a:cs typeface="Calibri"/>
                <a:sym typeface="Calibri"/>
              </a:rPr>
              <a:t>dbs</a:t>
            </a:r>
            <a:r>
              <a:rPr lang="en-US" sz="2800" dirty="0">
                <a:solidFill>
                  <a:schemeClr val="dk1"/>
                </a:solidFill>
                <a:latin typeface="Calibri"/>
                <a:ea typeface="Calibri"/>
                <a:cs typeface="Calibri"/>
                <a:sym typeface="Calibri"/>
              </a:rPr>
              <a:t>, csv files, …</a:t>
            </a:r>
            <a:endParaRPr sz="2800" dirty="0">
              <a:solidFill>
                <a:schemeClr val="dk1"/>
              </a:solidFill>
              <a:latin typeface="Calibri"/>
              <a:ea typeface="Calibri"/>
              <a:cs typeface="Calibri"/>
              <a:sym typeface="Calibri"/>
            </a:endParaRPr>
          </a:p>
          <a:p>
            <a:pPr marL="800100" lvl="1" indent="-342900">
              <a:buClr>
                <a:schemeClr val="dk1"/>
              </a:buClr>
              <a:buSzPts val="2800"/>
              <a:buFont typeface="Arial"/>
              <a:buChar char="•"/>
            </a:pPr>
            <a:r>
              <a:rPr lang="en-US" sz="2800" dirty="0">
                <a:solidFill>
                  <a:schemeClr val="dk1"/>
                </a:solidFill>
                <a:latin typeface="Calibri"/>
                <a:ea typeface="Calibri"/>
                <a:cs typeface="Calibri"/>
                <a:sym typeface="Calibri"/>
              </a:rPr>
              <a:t>can utilize capabilities of the data source, e.g., filtering</a:t>
            </a:r>
            <a:endParaRPr sz="2400" dirty="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A82D76A5-1B93-0A70-4D74-49D60F77A20F}"/>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E0904-3B62-7B28-76F1-AA4BFDE16156}"/>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5" name="TextBox 4">
            <a:extLst>
              <a:ext uri="{FF2B5EF4-FFF2-40B4-BE49-F238E27FC236}">
                <a16:creationId xmlns:a16="http://schemas.microsoft.com/office/drawing/2014/main" id="{2D832A55-BE8A-80A8-0AE5-18CF54597719}"/>
              </a:ext>
            </a:extLst>
          </p:cNvPr>
          <p:cNvSpPr txBox="1"/>
          <p:nvPr/>
        </p:nvSpPr>
        <p:spPr>
          <a:xfrm>
            <a:off x="4431826" y="264463"/>
            <a:ext cx="3448380" cy="400110"/>
          </a:xfrm>
          <a:prstGeom prst="rect">
            <a:avLst/>
          </a:prstGeom>
          <a:noFill/>
        </p:spPr>
        <p:txBody>
          <a:bodyPr wrap="none" rtlCol="0">
            <a:spAutoFit/>
          </a:bodyPr>
          <a:lstStyle/>
          <a:p>
            <a:r>
              <a:rPr lang="en-CH" sz="2000" b="1" dirty="0"/>
              <a:t>Big Data Landscape (2021)</a:t>
            </a:r>
          </a:p>
        </p:txBody>
      </p:sp>
      <p:pic>
        <p:nvPicPr>
          <p:cNvPr id="4" name="Picture 3">
            <a:extLst>
              <a:ext uri="{FF2B5EF4-FFF2-40B4-BE49-F238E27FC236}">
                <a16:creationId xmlns:a16="http://schemas.microsoft.com/office/drawing/2014/main" id="{8A67C76B-8BF1-0CD8-4F08-2D4062EBC977}"/>
              </a:ext>
            </a:extLst>
          </p:cNvPr>
          <p:cNvPicPr>
            <a:picLocks noChangeAspect="1"/>
          </p:cNvPicPr>
          <p:nvPr/>
        </p:nvPicPr>
        <p:blipFill>
          <a:blip r:embed="rId2"/>
          <a:stretch>
            <a:fillRect/>
          </a:stretch>
        </p:blipFill>
        <p:spPr>
          <a:xfrm>
            <a:off x="0" y="572240"/>
            <a:ext cx="12192000" cy="6306205"/>
          </a:xfrm>
          <a:prstGeom prst="rect">
            <a:avLst/>
          </a:prstGeom>
        </p:spPr>
      </p:pic>
    </p:spTree>
    <p:extLst>
      <p:ext uri="{BB962C8B-B14F-4D97-AF65-F5344CB8AC3E}">
        <p14:creationId xmlns:p14="http://schemas.microsoft.com/office/powerpoint/2010/main" val="781684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53"/>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DataFrame operators</a:t>
            </a:r>
            <a:endParaRPr/>
          </a:p>
        </p:txBody>
      </p:sp>
      <p:sp>
        <p:nvSpPr>
          <p:cNvPr id="956" name="Google Shape;956;p53"/>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2800"/>
              <a:buFont typeface="Calibri"/>
              <a:buChar char="•"/>
            </a:pPr>
            <a:r>
              <a:rPr lang="en-US" sz="2800"/>
              <a:t>Relational operations via a </a:t>
            </a:r>
            <a:r>
              <a:rPr lang="en-US" sz="2800">
                <a:solidFill>
                  <a:srgbClr val="6F2529"/>
                </a:solidFill>
              </a:rPr>
              <a:t>D</a:t>
            </a:r>
            <a:r>
              <a:rPr lang="en-US" sz="2800"/>
              <a:t>omain </a:t>
            </a:r>
            <a:r>
              <a:rPr lang="en-US" sz="2800">
                <a:solidFill>
                  <a:srgbClr val="6F2529"/>
                </a:solidFill>
              </a:rPr>
              <a:t>S</a:t>
            </a:r>
            <a:r>
              <a:rPr lang="en-US" sz="2800"/>
              <a:t>pecific </a:t>
            </a:r>
            <a:r>
              <a:rPr lang="en-US" sz="2800">
                <a:solidFill>
                  <a:srgbClr val="6F2529"/>
                </a:solidFill>
              </a:rPr>
              <a:t>L</a:t>
            </a:r>
            <a:r>
              <a:rPr lang="en-US" sz="2800"/>
              <a:t>anguage</a:t>
            </a:r>
            <a:endParaRPr/>
          </a:p>
          <a:p>
            <a:pPr marL="742950" lvl="1" indent="-285750">
              <a:buSzPts val="2400"/>
              <a:buFont typeface="Calibri"/>
              <a:buChar char="–"/>
            </a:pPr>
            <a:r>
              <a:rPr lang="en-US"/>
              <a:t>Input: expression</a:t>
            </a:r>
            <a:endParaRPr/>
          </a:p>
          <a:p>
            <a:pPr marL="742950" lvl="1" indent="-285750">
              <a:buSzPts val="2400"/>
              <a:buFont typeface="Calibri"/>
              <a:buChar char="–"/>
            </a:pPr>
            <a:r>
              <a:rPr lang="en-US"/>
              <a:t>Output: an abstract syntax tree (AST)</a:t>
            </a:r>
            <a:endParaRPr/>
          </a:p>
          <a:p>
            <a:pPr marL="342900">
              <a:buSzPts val="2800"/>
              <a:buFont typeface="Calibri"/>
              <a:buChar char="•"/>
            </a:pPr>
            <a:r>
              <a:rPr lang="en-US" sz="2800"/>
              <a:t>Two choices for writing queries</a:t>
            </a:r>
            <a:endParaRPr/>
          </a:p>
          <a:p>
            <a:pPr marL="742950" lvl="1" indent="-285750">
              <a:buSzPts val="2400"/>
              <a:buFont typeface="Calibri"/>
              <a:buChar char="–"/>
            </a:pPr>
            <a:r>
              <a:rPr lang="en-US"/>
              <a:t>Chaining operators: compute a sequence of intermediate Dataframes</a:t>
            </a:r>
            <a:endParaRPr/>
          </a:p>
          <a:p>
            <a:pPr marL="742950" lvl="1" indent="-285750">
              <a:buSzPts val="2400"/>
              <a:buFont typeface="Calibri"/>
              <a:buChar char="–"/>
            </a:pPr>
            <a:r>
              <a:rPr lang="en-US"/>
              <a:t>Use traditional SQL</a:t>
            </a:r>
            <a:endParaRPr/>
          </a:p>
          <a:p>
            <a:pPr marL="1143000" lvl="2" indent="-228600">
              <a:buSzPts val="2000"/>
              <a:buFont typeface="Calibri"/>
              <a:buChar char="•"/>
            </a:pPr>
            <a:r>
              <a:rPr lang="en-US" sz="2000"/>
              <a:t>extensible with User Defined Functions (UDFs)</a:t>
            </a:r>
            <a:endParaRPr/>
          </a:p>
          <a:p>
            <a:pPr marL="342900">
              <a:buSzPts val="2800"/>
              <a:buFont typeface="Calibri"/>
              <a:buChar char="•"/>
            </a:pPr>
            <a:r>
              <a:rPr lang="en-US" sz="2800"/>
              <a:t>Catalyst optimizer transforms AST to query plan</a:t>
            </a:r>
            <a:endParaRPr/>
          </a:p>
        </p:txBody>
      </p:sp>
      <p:sp>
        <p:nvSpPr>
          <p:cNvPr id="957" name="Google Shape;957;p53"/>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54"/>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Optimization principles</a:t>
            </a:r>
            <a:endParaRPr/>
          </a:p>
        </p:txBody>
      </p:sp>
      <p:sp>
        <p:nvSpPr>
          <p:cNvPr id="964" name="Google Shape;964;p54"/>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800100" indent="-571500">
              <a:buClr>
                <a:srgbClr val="6F2529"/>
              </a:buClr>
              <a:buSzPts val="3200"/>
              <a:buFont typeface="Calibri"/>
              <a:buChar char="•"/>
            </a:pPr>
            <a:r>
              <a:rPr lang="en-US" dirty="0">
                <a:solidFill>
                  <a:srgbClr val="6F2529"/>
                </a:solidFill>
              </a:rPr>
              <a:t>Declarative language </a:t>
            </a:r>
            <a:r>
              <a:rPr lang="en-US" dirty="0"/>
              <a:t>to express user’s information needs</a:t>
            </a:r>
            <a:endParaRPr dirty="0"/>
          </a:p>
          <a:p>
            <a:pPr marL="1200150" lvl="1" indent="-571500">
              <a:buSzPts val="3200"/>
              <a:buFont typeface="Calibri"/>
              <a:buChar char="–"/>
            </a:pPr>
            <a:r>
              <a:rPr lang="en-US" sz="3200" dirty="0"/>
              <a:t>Write less code: let the optimizer do the hard work</a:t>
            </a:r>
            <a:endParaRPr dirty="0"/>
          </a:p>
          <a:p>
            <a:pPr marL="800100" indent="-571500">
              <a:buClr>
                <a:srgbClr val="6F2529"/>
              </a:buClr>
              <a:buSzPts val="3200"/>
              <a:buFont typeface="Calibri"/>
              <a:buChar char="•"/>
            </a:pPr>
            <a:r>
              <a:rPr lang="en-US" dirty="0">
                <a:solidFill>
                  <a:srgbClr val="6F2529"/>
                </a:solidFill>
              </a:rPr>
              <a:t>Lazy evaluation: holistic optimization</a:t>
            </a:r>
            <a:endParaRPr dirty="0"/>
          </a:p>
          <a:p>
            <a:pPr marL="1200150" lvl="1" indent="-571500">
              <a:buSzPts val="3200"/>
              <a:buFont typeface="Calibri"/>
              <a:buChar char="–"/>
            </a:pPr>
            <a:r>
              <a:rPr lang="en-US" sz="3200" dirty="0"/>
              <a:t>Get </a:t>
            </a:r>
            <a:r>
              <a:rPr lang="en-US" sz="3200" b="1" dirty="0"/>
              <a:t>ALL</a:t>
            </a:r>
            <a:r>
              <a:rPr lang="en-US" sz="3200" dirty="0"/>
              <a:t> operations and optimize them as one query</a:t>
            </a:r>
            <a:endParaRPr dirty="0"/>
          </a:p>
          <a:p>
            <a:pPr marL="800100" indent="-571500">
              <a:buClr>
                <a:srgbClr val="6F2529"/>
              </a:buClr>
              <a:buSzPts val="3200"/>
              <a:buFont typeface="Calibri"/>
              <a:buChar char="•"/>
            </a:pPr>
            <a:r>
              <a:rPr lang="en-US" dirty="0">
                <a:solidFill>
                  <a:srgbClr val="6F2529"/>
                </a:solidFill>
              </a:rPr>
              <a:t>Code generation </a:t>
            </a:r>
            <a:r>
              <a:rPr lang="en-US" dirty="0"/>
              <a:t>to avoid interpretation overhead</a:t>
            </a:r>
            <a:endParaRPr dirty="0"/>
          </a:p>
        </p:txBody>
      </p:sp>
      <p:sp>
        <p:nvSpPr>
          <p:cNvPr id="2" name="Google Shape;158;p8">
            <a:extLst>
              <a:ext uri="{FF2B5EF4-FFF2-40B4-BE49-F238E27FC236}">
                <a16:creationId xmlns:a16="http://schemas.microsoft.com/office/drawing/2014/main" id="{BA64ADD1-9B8A-2DE5-609D-347911CB104C}"/>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55"/>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sz="4000"/>
              <a:t>Advantages of model over SQL</a:t>
            </a:r>
            <a:endParaRPr/>
          </a:p>
        </p:txBody>
      </p:sp>
      <p:sp>
        <p:nvSpPr>
          <p:cNvPr id="971" name="Google Shape;971;p55"/>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Easier, more flexible language</a:t>
            </a:r>
            <a:endParaRPr/>
          </a:p>
          <a:p>
            <a:pPr marL="742950" lvl="1" indent="-285750">
              <a:buSzPts val="3000"/>
              <a:buFont typeface="Calibri"/>
              <a:buChar char="–"/>
            </a:pPr>
            <a:r>
              <a:rPr lang="en-US" sz="3000"/>
              <a:t>Easy to add control structures (e.g., if, for, …)</a:t>
            </a:r>
            <a:endParaRPr/>
          </a:p>
          <a:p>
            <a:pPr marL="742950" lvl="1" indent="-285750">
              <a:buSzPts val="3000"/>
              <a:buFont typeface="Calibri"/>
              <a:buChar char="–"/>
            </a:pPr>
            <a:r>
              <a:rPr lang="en-US" sz="3000"/>
              <a:t>More intuitive to perform complex operations</a:t>
            </a:r>
            <a:endParaRPr/>
          </a:p>
          <a:p>
            <a:pPr marL="342900" indent="-139700">
              <a:buSzPts val="3200"/>
              <a:buNone/>
            </a:pPr>
            <a:endParaRPr/>
          </a:p>
          <a:p>
            <a:pPr marL="342900">
              <a:buSzPts val="3200"/>
              <a:buFont typeface="Calibri"/>
              <a:buChar char="•"/>
            </a:pPr>
            <a:r>
              <a:rPr lang="en-US"/>
              <a:t>Holistic optimization across functions composed in different languages</a:t>
            </a:r>
            <a:endParaRPr/>
          </a:p>
          <a:p>
            <a:pPr marL="342900" indent="-114300">
              <a:buSzPts val="3600"/>
              <a:buNone/>
            </a:pPr>
            <a:endParaRPr sz="3600"/>
          </a:p>
        </p:txBody>
      </p:sp>
      <p:sp>
        <p:nvSpPr>
          <p:cNvPr id="972" name="Google Shape;972;p55"/>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5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979" name="Google Shape;979;p5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Dataframes extend dataflow with a) schema, and b) SQL-like language</a:t>
            </a:r>
            <a:endParaRPr/>
          </a:p>
          <a:p>
            <a:pPr marL="342900" indent="-139700">
              <a:buSzPts val="3200"/>
              <a:buNone/>
            </a:pPr>
            <a:endParaRPr/>
          </a:p>
          <a:p>
            <a:pPr marL="342900">
              <a:buSzPts val="3200"/>
              <a:buFont typeface="Calibri"/>
              <a:buChar char="•"/>
            </a:pPr>
            <a:r>
              <a:rPr lang="en-US"/>
              <a:t>Best of both worlds:</a:t>
            </a:r>
            <a:endParaRPr/>
          </a:p>
          <a:p>
            <a:pPr marL="742950" lvl="1" indent="-285750">
              <a:buSzPts val="2400"/>
              <a:buFont typeface="Calibri"/>
              <a:buChar char="–"/>
            </a:pPr>
            <a:r>
              <a:rPr lang="en-US"/>
              <a:t>flexibility: complex data models and types, UDFs</a:t>
            </a:r>
            <a:endParaRPr/>
          </a:p>
          <a:p>
            <a:pPr marL="742950" lvl="1" indent="-285750">
              <a:buSzPts val="2400"/>
              <a:buFont typeface="Calibri"/>
              <a:buChar char="–"/>
            </a:pPr>
            <a:r>
              <a:rPr lang="en-US"/>
              <a:t>declarative programming</a:t>
            </a:r>
            <a:endParaRPr/>
          </a:p>
        </p:txBody>
      </p:sp>
      <p:sp>
        <p:nvSpPr>
          <p:cNvPr id="980" name="Google Shape;980;p5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7D81-E9F3-ABAC-8903-AAEE37A78E8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D5B05A8-75F4-6CF1-471B-4DF69922C1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A9BA3E-8BB4-DD34-B907-57D8D8D3B7AC}"/>
              </a:ext>
            </a:extLst>
          </p:cNvPr>
          <p:cNvSpPr>
            <a:spLocks noGrp="1"/>
          </p:cNvSpPr>
          <p:nvPr>
            <p:ph type="sldNum" idx="12"/>
          </p:nvPr>
        </p:nvSpPr>
        <p:spPr/>
        <p:txBody>
          <a:bodyPr/>
          <a:lstStyle/>
          <a:p>
            <a:fld id="{00000000-1234-1234-1234-123412341234}" type="slidenum">
              <a:rPr lang="en-US" smtClean="0"/>
              <a:pPr/>
              <a:t>44</a:t>
            </a:fld>
            <a:endParaRPr lang="en-US"/>
          </a:p>
        </p:txBody>
      </p:sp>
    </p:spTree>
    <p:extLst>
      <p:ext uri="{BB962C8B-B14F-4D97-AF65-F5344CB8AC3E}">
        <p14:creationId xmlns:p14="http://schemas.microsoft.com/office/powerpoint/2010/main" val="397571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5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Conclusions</a:t>
            </a:r>
            <a:endParaRPr/>
          </a:p>
        </p:txBody>
      </p:sp>
      <p:sp>
        <p:nvSpPr>
          <p:cNvPr id="986" name="Google Shape;986;p5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Distribution is necessary for scalability!</a:t>
            </a:r>
            <a:endParaRPr dirty="0"/>
          </a:p>
          <a:p>
            <a:pPr marL="342900" indent="-139700">
              <a:buSzPts val="3200"/>
              <a:buNone/>
            </a:pPr>
            <a:endParaRPr dirty="0"/>
          </a:p>
          <a:p>
            <a:pPr marL="342900">
              <a:buSzPts val="3200"/>
              <a:buFont typeface="Calibri"/>
              <a:buChar char="•"/>
            </a:pPr>
            <a:r>
              <a:rPr lang="en-US" dirty="0"/>
              <a:t>Complexity of distributed execution need not be exposed to developer</a:t>
            </a:r>
            <a:endParaRPr dirty="0"/>
          </a:p>
          <a:p>
            <a:pPr marL="342900" indent="-139700">
              <a:buSzPts val="3200"/>
              <a:buNone/>
            </a:pPr>
            <a:endParaRPr dirty="0"/>
          </a:p>
          <a:p>
            <a:pPr marL="342900">
              <a:buSzPts val="3200"/>
              <a:buFont typeface="Calibri"/>
              <a:buChar char="•"/>
            </a:pPr>
            <a:r>
              <a:rPr lang="en-US" dirty="0"/>
              <a:t>Programming model is important for both </a:t>
            </a:r>
            <a:r>
              <a:rPr lang="en-US" dirty="0" err="1"/>
              <a:t>expressibility</a:t>
            </a:r>
            <a:r>
              <a:rPr lang="en-US" dirty="0"/>
              <a:t> and performance</a:t>
            </a:r>
            <a:endParaRPr dirty="0"/>
          </a:p>
        </p:txBody>
      </p:sp>
      <p:sp>
        <p:nvSpPr>
          <p:cNvPr id="987" name="Google Shape;987;p5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 Processing at Scale</a:t>
            </a:r>
            <a:endParaRPr/>
          </a:p>
        </p:txBody>
      </p:sp>
      <p:sp>
        <p:nvSpPr>
          <p:cNvPr id="141" name="Google Shape;141;p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Distribute computations across 1000s nodes</a:t>
            </a:r>
            <a:endParaRPr dirty="0"/>
          </a:p>
          <a:p>
            <a:pPr marL="742950" lvl="1" indent="-285750">
              <a:buSzPts val="2400"/>
              <a:buFont typeface="Calibri"/>
              <a:buChar char="–"/>
            </a:pPr>
            <a:r>
              <a:rPr lang="en-US" dirty="0"/>
              <a:t>Parallelization is necessary for timely responses</a:t>
            </a:r>
            <a:endParaRPr dirty="0"/>
          </a:p>
          <a:p>
            <a:pPr marL="342900" indent="-139700">
              <a:buSzPts val="3200"/>
              <a:buNone/>
            </a:pPr>
            <a:endParaRPr dirty="0"/>
          </a:p>
          <a:p>
            <a:pPr marL="342900">
              <a:buSzPts val="3200"/>
              <a:buFont typeface="Calibri"/>
              <a:buChar char="•"/>
            </a:pPr>
            <a:r>
              <a:rPr lang="en-US" dirty="0"/>
              <a:t>Hide complexity of distributed execution</a:t>
            </a:r>
            <a:endParaRPr dirty="0"/>
          </a:p>
          <a:p>
            <a:pPr marL="742950" lvl="1" indent="-285750">
              <a:buSzPts val="2400"/>
              <a:buFont typeface="Calibri"/>
              <a:buChar char="–"/>
            </a:pPr>
            <a:r>
              <a:rPr lang="en-US" dirty="0"/>
              <a:t>Framework needs to provide partitioning, FT, scheduling</a:t>
            </a:r>
            <a:endParaRPr dirty="0"/>
          </a:p>
          <a:p>
            <a:pPr marL="342900" indent="-139700">
              <a:buSzPts val="3200"/>
              <a:buNone/>
            </a:pPr>
            <a:endParaRPr dirty="0"/>
          </a:p>
          <a:p>
            <a:pPr marL="342900">
              <a:buSzPts val="3200"/>
              <a:buFont typeface="Calibri"/>
              <a:buChar char="•"/>
            </a:pPr>
            <a:r>
              <a:rPr lang="en-US" dirty="0"/>
              <a:t>Process more diverse and complex computations</a:t>
            </a:r>
            <a:endParaRPr dirty="0"/>
          </a:p>
          <a:p>
            <a:pPr marL="742950" lvl="1" indent="-285750">
              <a:buSzPts val="2400"/>
              <a:buFont typeface="Calibri"/>
              <a:buChar char="–"/>
            </a:pPr>
            <a:r>
              <a:rPr lang="en-US" dirty="0"/>
              <a:t>Programming model needs the right abstractions</a:t>
            </a:r>
            <a:endParaRPr dirty="0"/>
          </a:p>
          <a:p>
            <a:pPr marL="342900" indent="-139700">
              <a:buSzPts val="3200"/>
              <a:buNone/>
            </a:pPr>
            <a:endParaRPr dirty="0"/>
          </a:p>
          <a:p>
            <a:pPr marL="342900" indent="-139700">
              <a:buSzPts val="3200"/>
              <a:buNone/>
            </a:pPr>
            <a:endParaRPr dirty="0"/>
          </a:p>
        </p:txBody>
      </p:sp>
      <p:sp>
        <p:nvSpPr>
          <p:cNvPr id="142" name="Google Shape;142;p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149" name="Google Shape;149;p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a:t>MapReduce model</a:t>
            </a:r>
            <a:endParaRPr/>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150" name="Google Shape;150;p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157" name="Google Shape;157;p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dirty="0"/>
          </a:p>
          <a:p>
            <a:pPr marL="342900">
              <a:buSzPts val="3200"/>
              <a:buFont typeface="Calibri"/>
              <a:buChar char="•"/>
            </a:pPr>
            <a:r>
              <a:rPr lang="en-US" b="1" dirty="0"/>
              <a:t>Distributed Query Processing</a:t>
            </a:r>
          </a:p>
          <a:p>
            <a:pPr marL="0" indent="0">
              <a:buSzPts val="3200"/>
              <a:buNone/>
            </a:pPr>
            <a:endParaRPr sz="2000" dirty="0"/>
          </a:p>
          <a:p>
            <a:pPr marL="342900">
              <a:buSzPts val="3200"/>
              <a:buFont typeface="Calibri"/>
              <a:buChar char="•"/>
            </a:pPr>
            <a:r>
              <a:rPr lang="en-US" dirty="0"/>
              <a:t>MapReduce model</a:t>
            </a:r>
            <a:endParaRPr dirty="0"/>
          </a:p>
          <a:p>
            <a:pPr marL="342900" indent="-215900">
              <a:buSzPts val="2000"/>
              <a:buNone/>
            </a:pPr>
            <a:endParaRPr sz="2000" dirty="0"/>
          </a:p>
          <a:p>
            <a:pPr marL="342900">
              <a:buSzPts val="3200"/>
              <a:buFont typeface="Calibri"/>
              <a:buChar char="•"/>
            </a:pPr>
            <a:r>
              <a:rPr lang="en-US" dirty="0"/>
              <a:t>Dataflow model in Spark</a:t>
            </a:r>
            <a:endParaRPr dirty="0"/>
          </a:p>
          <a:p>
            <a:pPr marL="0" indent="0">
              <a:buSzPts val="2000"/>
              <a:buNone/>
            </a:pPr>
            <a:endParaRPr sz="2000" dirty="0"/>
          </a:p>
          <a:p>
            <a:pPr marL="342900">
              <a:buSzPts val="3200"/>
              <a:buFont typeface="Calibri"/>
              <a:buChar char="•"/>
            </a:pPr>
            <a:r>
              <a:rPr lang="en-US" dirty="0"/>
              <a:t>Optimizing Large-scale Processing</a:t>
            </a:r>
            <a:endParaRPr dirty="0"/>
          </a:p>
          <a:p>
            <a:pPr marL="342900" indent="-139700">
              <a:buSzPts val="3200"/>
              <a:buNone/>
            </a:pPr>
            <a:endParaRPr dirty="0"/>
          </a:p>
          <a:p>
            <a:pPr marL="342900" indent="-139700">
              <a:buSzPts val="3200"/>
              <a:buNone/>
            </a:pPr>
            <a:endParaRPr dirty="0"/>
          </a:p>
        </p:txBody>
      </p:sp>
      <p:sp>
        <p:nvSpPr>
          <p:cNvPr id="158" name="Google Shape;158;p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21"/>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dirty="0"/>
              <a:t>Distributed Joins</a:t>
            </a:r>
            <a:endParaRPr dirty="0"/>
          </a:p>
        </p:txBody>
      </p:sp>
      <p:sp>
        <p:nvSpPr>
          <p:cNvPr id="348" name="Google Shape;348;p21"/>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To join tables </a:t>
            </a:r>
            <a:r>
              <a:rPr lang="en-US" b="1" dirty="0">
                <a:solidFill>
                  <a:srgbClr val="C00000"/>
                </a:solidFill>
              </a:rPr>
              <a:t>R</a:t>
            </a:r>
            <a:r>
              <a:rPr lang="en-US" dirty="0"/>
              <a:t> and </a:t>
            </a:r>
            <a:r>
              <a:rPr lang="en-US" b="1" dirty="0">
                <a:solidFill>
                  <a:srgbClr val="C00000"/>
                </a:solidFill>
              </a:rPr>
              <a:t>S</a:t>
            </a:r>
            <a:r>
              <a:rPr lang="en-US" dirty="0"/>
              <a:t>, the DBMS needs to get the proper tuples on the same node.</a:t>
            </a:r>
          </a:p>
          <a:p>
            <a:pPr marL="342900">
              <a:buSzPts val="3200"/>
              <a:buFont typeface="Calibri"/>
              <a:buChar char="•"/>
            </a:pPr>
            <a:r>
              <a:rPr lang="en-GB" dirty="0"/>
              <a:t>Once the data is at the node, the DBMS then executes standard join algorithms locally</a:t>
            </a:r>
            <a:endParaRPr dirty="0"/>
          </a:p>
        </p:txBody>
      </p:sp>
      <p:sp>
        <p:nvSpPr>
          <p:cNvPr id="2" name="Google Shape;158;p8">
            <a:extLst>
              <a:ext uri="{FF2B5EF4-FFF2-40B4-BE49-F238E27FC236}">
                <a16:creationId xmlns:a16="http://schemas.microsoft.com/office/drawing/2014/main" id="{DF8B1EDE-B257-21BE-908C-E524788C691C}"/>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44CC-4FD0-3CD4-149D-8C34B9320B89}"/>
              </a:ext>
            </a:extLst>
          </p:cNvPr>
          <p:cNvSpPr>
            <a:spLocks noGrp="1"/>
          </p:cNvSpPr>
          <p:nvPr>
            <p:ph type="title"/>
          </p:nvPr>
        </p:nvSpPr>
        <p:spPr/>
        <p:txBody>
          <a:bodyPr/>
          <a:lstStyle/>
          <a:p>
            <a:r>
              <a:rPr lang="en-US" dirty="0"/>
              <a:t>Distributed Join: Scenario #1</a:t>
            </a:r>
          </a:p>
        </p:txBody>
      </p:sp>
      <p:sp>
        <p:nvSpPr>
          <p:cNvPr id="3" name="Text Placeholder 2">
            <a:extLst>
              <a:ext uri="{FF2B5EF4-FFF2-40B4-BE49-F238E27FC236}">
                <a16:creationId xmlns:a16="http://schemas.microsoft.com/office/drawing/2014/main" id="{E1B9DB5D-5E06-E8B1-4DE5-D09952255165}"/>
              </a:ext>
            </a:extLst>
          </p:cNvPr>
          <p:cNvSpPr>
            <a:spLocks noGrp="1"/>
          </p:cNvSpPr>
          <p:nvPr>
            <p:ph type="body" idx="1"/>
          </p:nvPr>
        </p:nvSpPr>
        <p:spPr>
          <a:xfrm>
            <a:off x="609600" y="1219200"/>
            <a:ext cx="8884919" cy="1678983"/>
          </a:xfrm>
        </p:spPr>
        <p:txBody>
          <a:bodyPr/>
          <a:lstStyle/>
          <a:p>
            <a:r>
              <a:rPr lang="en-US" dirty="0"/>
              <a:t>One table is replicated at every node.</a:t>
            </a:r>
          </a:p>
          <a:p>
            <a:r>
              <a:rPr lang="en-US" dirty="0"/>
              <a:t>Each node joins its local data in parallel and then sends their results to a coordinating node.</a:t>
            </a:r>
          </a:p>
        </p:txBody>
      </p:sp>
      <p:sp>
        <p:nvSpPr>
          <p:cNvPr id="4" name="Slide Number Placeholder 3">
            <a:extLst>
              <a:ext uri="{FF2B5EF4-FFF2-40B4-BE49-F238E27FC236}">
                <a16:creationId xmlns:a16="http://schemas.microsoft.com/office/drawing/2014/main" id="{BEB38838-7724-8EC9-2EF1-FF7583C2F5EA}"/>
              </a:ext>
            </a:extLst>
          </p:cNvPr>
          <p:cNvSpPr>
            <a:spLocks noGrp="1"/>
          </p:cNvSpPr>
          <p:nvPr>
            <p:ph type="sldNum" idx="12"/>
          </p:nvPr>
        </p:nvSpPr>
        <p:spPr/>
        <p:txBody>
          <a:bodyPr/>
          <a:lstStyle/>
          <a:p>
            <a:fld id="{00000000-1234-1234-1234-123412341234}" type="slidenum">
              <a:rPr lang="en-US" smtClean="0"/>
              <a:pPr/>
              <a:t>9</a:t>
            </a:fld>
            <a:endParaRPr lang="en-US"/>
          </a:p>
        </p:txBody>
      </p:sp>
      <p:pic>
        <p:nvPicPr>
          <p:cNvPr id="5" name="Picture 4">
            <a:extLst>
              <a:ext uri="{FF2B5EF4-FFF2-40B4-BE49-F238E27FC236}">
                <a16:creationId xmlns:a16="http://schemas.microsoft.com/office/drawing/2014/main" id="{D76BFEF8-40FB-1608-8020-B1010BE064D2}"/>
              </a:ext>
            </a:extLst>
          </p:cNvPr>
          <p:cNvPicPr>
            <a:picLocks noChangeAspect="1"/>
          </p:cNvPicPr>
          <p:nvPr/>
        </p:nvPicPr>
        <p:blipFill>
          <a:blip r:embed="rId2"/>
          <a:stretch>
            <a:fillRect/>
          </a:stretch>
        </p:blipFill>
        <p:spPr>
          <a:xfrm>
            <a:off x="1070137" y="4251111"/>
            <a:ext cx="3069202" cy="1994114"/>
          </a:xfrm>
          <a:prstGeom prst="rect">
            <a:avLst/>
          </a:prstGeom>
        </p:spPr>
      </p:pic>
      <p:pic>
        <p:nvPicPr>
          <p:cNvPr id="9" name="Picture 8">
            <a:extLst>
              <a:ext uri="{FF2B5EF4-FFF2-40B4-BE49-F238E27FC236}">
                <a16:creationId xmlns:a16="http://schemas.microsoft.com/office/drawing/2014/main" id="{8AAC62D4-2D60-0E59-BE8B-920F4BBB71F3}"/>
              </a:ext>
            </a:extLst>
          </p:cNvPr>
          <p:cNvPicPr>
            <a:picLocks noChangeAspect="1"/>
          </p:cNvPicPr>
          <p:nvPr/>
        </p:nvPicPr>
        <p:blipFill>
          <a:blip r:embed="rId3"/>
          <a:srcRect t="16140"/>
          <a:stretch/>
        </p:blipFill>
        <p:spPr>
          <a:xfrm>
            <a:off x="4381511" y="4251111"/>
            <a:ext cx="3428978" cy="1994115"/>
          </a:xfrm>
          <a:prstGeom prst="rect">
            <a:avLst/>
          </a:prstGeom>
        </p:spPr>
      </p:pic>
      <p:pic>
        <p:nvPicPr>
          <p:cNvPr id="8" name="Picture 7">
            <a:extLst>
              <a:ext uri="{FF2B5EF4-FFF2-40B4-BE49-F238E27FC236}">
                <a16:creationId xmlns:a16="http://schemas.microsoft.com/office/drawing/2014/main" id="{4AB0EFF5-C826-4453-1F0C-42C3BC0BEB5E}"/>
              </a:ext>
            </a:extLst>
          </p:cNvPr>
          <p:cNvPicPr>
            <a:picLocks noChangeAspect="1"/>
          </p:cNvPicPr>
          <p:nvPr/>
        </p:nvPicPr>
        <p:blipFill>
          <a:blip r:embed="rId4"/>
          <a:stretch>
            <a:fillRect/>
          </a:stretch>
        </p:blipFill>
        <p:spPr>
          <a:xfrm>
            <a:off x="4381511" y="3867325"/>
            <a:ext cx="3428978" cy="2377900"/>
          </a:xfrm>
          <a:prstGeom prst="rect">
            <a:avLst/>
          </a:prstGeom>
        </p:spPr>
      </p:pic>
      <p:pic>
        <p:nvPicPr>
          <p:cNvPr id="10" name="Picture 9">
            <a:extLst>
              <a:ext uri="{FF2B5EF4-FFF2-40B4-BE49-F238E27FC236}">
                <a16:creationId xmlns:a16="http://schemas.microsoft.com/office/drawing/2014/main" id="{8581B930-D6FB-5AAE-879D-FAC5D73EB80B}"/>
              </a:ext>
            </a:extLst>
          </p:cNvPr>
          <p:cNvPicPr>
            <a:picLocks noChangeAspect="1"/>
          </p:cNvPicPr>
          <p:nvPr/>
        </p:nvPicPr>
        <p:blipFill>
          <a:blip r:embed="rId5"/>
          <a:stretch>
            <a:fillRect/>
          </a:stretch>
        </p:blipFill>
        <p:spPr>
          <a:xfrm>
            <a:off x="2593731" y="4266266"/>
            <a:ext cx="1545608" cy="471431"/>
          </a:xfrm>
          <a:prstGeom prst="rect">
            <a:avLst/>
          </a:prstGeom>
        </p:spPr>
      </p:pic>
      <p:sp>
        <p:nvSpPr>
          <p:cNvPr id="12" name="TextBox 11">
            <a:extLst>
              <a:ext uri="{FF2B5EF4-FFF2-40B4-BE49-F238E27FC236}">
                <a16:creationId xmlns:a16="http://schemas.microsoft.com/office/drawing/2014/main" id="{31D51613-3054-C96D-FED6-E9B44770E7E7}"/>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Tree>
    <p:extLst>
      <p:ext uri="{BB962C8B-B14F-4D97-AF65-F5344CB8AC3E}">
        <p14:creationId xmlns:p14="http://schemas.microsoft.com/office/powerpoint/2010/main" val="79496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as_template" id="{63591C9D-0A1F-4659-BC71-66482A13F964}" vid="{16D5BC28-7BAE-4348-B591-A4D29D537B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6654</TotalTime>
  <Words>8079</Words>
  <Application>Microsoft Macintosh PowerPoint</Application>
  <PresentationFormat>Widescreen</PresentationFormat>
  <Paragraphs>877</Paragraphs>
  <Slides>45</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Courier New</vt:lpstr>
      <vt:lpstr>Gill Sans</vt:lpstr>
      <vt:lpstr>LM Mono 10</vt:lpstr>
      <vt:lpstr>template</vt:lpstr>
      <vt:lpstr>Execution models  for distributed computing</vt:lpstr>
      <vt:lpstr>Today’s topic</vt:lpstr>
      <vt:lpstr>PowerPoint Presentation</vt:lpstr>
      <vt:lpstr>PowerPoint Presentation</vt:lpstr>
      <vt:lpstr>Data Processing at Scale</vt:lpstr>
      <vt:lpstr>Overview</vt:lpstr>
      <vt:lpstr>Overview</vt:lpstr>
      <vt:lpstr>Distributed Joins</vt:lpstr>
      <vt:lpstr>Distributed Join: Scenario #1</vt:lpstr>
      <vt:lpstr>Distributed Join: Scenario #2</vt:lpstr>
      <vt:lpstr>Distributed Join: Scenario #3 – Broadcast Join</vt:lpstr>
      <vt:lpstr>Distributed Join: Scenario #4 – Shuffle Join</vt:lpstr>
      <vt:lpstr>Summary</vt:lpstr>
      <vt:lpstr>Overview</vt:lpstr>
      <vt:lpstr>Programming models for Big Data</vt:lpstr>
      <vt:lpstr>The vision…</vt:lpstr>
      <vt:lpstr>The vision (2)</vt:lpstr>
      <vt:lpstr>The vision (3)</vt:lpstr>
      <vt:lpstr>MapReduce programming model</vt:lpstr>
      <vt:lpstr>Overview</vt:lpstr>
      <vt:lpstr>MapReduce – under the hood</vt:lpstr>
      <vt:lpstr>MapReduce – under the hood (2)</vt:lpstr>
      <vt:lpstr>Problems with MapReduce</vt:lpstr>
      <vt:lpstr>Summary</vt:lpstr>
      <vt:lpstr>Overview</vt:lpstr>
      <vt:lpstr>The data flow model</vt:lpstr>
      <vt:lpstr>Resilient Distributed Datasets (RDD)</vt:lpstr>
      <vt:lpstr>Resilient Distributed Datasets (2)</vt:lpstr>
      <vt:lpstr>Dataflow and RDDs in Spark</vt:lpstr>
      <vt:lpstr>Example: Find errors in a log file</vt:lpstr>
      <vt:lpstr>Dataflow and RDDs in Spark(2)</vt:lpstr>
      <vt:lpstr>Lazy Evaluation</vt:lpstr>
      <vt:lpstr>Limitations of vanilla Spark</vt:lpstr>
      <vt:lpstr>Summary</vt:lpstr>
      <vt:lpstr>Overview</vt:lpstr>
      <vt:lpstr>Plan of attack</vt:lpstr>
      <vt:lpstr>Data model</vt:lpstr>
      <vt:lpstr>Key notion: Data frames</vt:lpstr>
      <vt:lpstr>PowerPoint Presentation</vt:lpstr>
      <vt:lpstr>DataFrame operators</vt:lpstr>
      <vt:lpstr>Optimization principles</vt:lpstr>
      <vt:lpstr>Advantages of model over SQL</vt:lpstr>
      <vt:lpstr>Summary</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CS422 Database systems</dc:title>
  <dc:creator>Dimitra Tsaoussis</dc:creator>
  <cp:lastModifiedBy>Hamish Nicholson</cp:lastModifiedBy>
  <cp:revision>102</cp:revision>
  <dcterms:modified xsi:type="dcterms:W3CDTF">2025-03-23T18:58:23Z</dcterms:modified>
</cp:coreProperties>
</file>